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00"/>
    <a:srgbClr val="FF5050"/>
    <a:srgbClr val="FF0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4660" autoAdjust="0"/>
  </p:normalViewPr>
  <p:slideViewPr>
    <p:cSldViewPr snapToGrid="0"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0A4D4A-5B1E-15D6-C1C8-8CBEA0A6D8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FA6720-F3D6-8908-157F-066756BBED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ADC61-9611-4CF5-B046-247D73C75C4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0EFF47-BDDE-6379-93C0-15BED1E0AA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E79A8-58E6-1E64-5896-EA135D1952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4B08-04FC-48ED-B752-1F96A3269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889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C3700-4E6E-41C8-A1CD-FBB93D9A1A16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1DF10-258E-4D75-BCD7-1FA160A7F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59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91DF10-258E-4D75-BCD7-1FA160A7F1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9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14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428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745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pPr/>
              <a:t>12/17/2024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4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6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140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35527" y="6358082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12/17/2024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8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A37903-253C-495C-A455-0C1AF3C6D8FF}" type="datetimeFigureOut">
              <a:rPr lang="en-US" smtClean="0"/>
              <a:t>12/17/2024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B03151-4F48-4956-92E0-3AE18BCFEB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33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084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ncounteringinnovation.com/" TargetMode="Externa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hyperlink" Target="http://www.pittsburg.edu/" TargetMode="External"/><Relationship Id="rId25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s://www.diu.mil/solutions" TargetMode="Externa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defenseinnovationmarketplace.dtic.mil/wp-content/uploads/2020/02/CCMD-Common-Capability-Needs-Feb-2020.pdf" TargetMode="External"/><Relationship Id="rId23" Type="http://schemas.openxmlformats.org/officeDocument/2006/relationships/hyperlink" Target="https://www.gpmac.org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nima-psu.org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mailto:vlong@pittstate.edu" TargetMode="External"/><Relationship Id="rId22" Type="http://schemas.openxmlformats.org/officeDocument/2006/relationships/hyperlink" Target="https://www.encounteringinnovation.com/ei-annual-conference-2023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35108" y="1064079"/>
            <a:ext cx="905256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5108" y="3657600"/>
            <a:ext cx="905256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6" idx="2"/>
          </p:cNvCxnSpPr>
          <p:nvPr userDrawn="1"/>
        </p:nvCxnSpPr>
        <p:spPr>
          <a:xfrm flipH="1" flipV="1">
            <a:off x="4561388" y="36576"/>
            <a:ext cx="9144" cy="621792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6" idx="0"/>
          </p:cNvCxnSpPr>
          <p:nvPr userDrawn="1"/>
        </p:nvCxnSpPr>
        <p:spPr>
          <a:xfrm flipH="1">
            <a:off x="4561388" y="36576"/>
            <a:ext cx="9144" cy="990217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 userDrawn="1"/>
        </p:nvSpPr>
        <p:spPr>
          <a:xfrm>
            <a:off x="35108" y="1041648"/>
            <a:ext cx="2726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Technology / Capability Overview:</a:t>
            </a:r>
            <a:endParaRPr lang="en-US" sz="1400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4571999" y="1064080"/>
            <a:ext cx="393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 dirty="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Relevance to Combatant Command or other Need:</a:t>
            </a:r>
            <a:endParaRPr lang="en-US" sz="1400" kern="1200" dirty="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 userDrawn="1"/>
        </p:nvSpPr>
        <p:spPr>
          <a:xfrm>
            <a:off x="35108" y="3624407"/>
            <a:ext cx="3673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Past Performance of Technology and Company:</a:t>
            </a:r>
            <a:endParaRPr lang="en-US" sz="1400" kern="120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4571999" y="3655518"/>
            <a:ext cx="31134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kern="1200">
                <a:solidFill>
                  <a:srgbClr val="0070C0"/>
                </a:solidFill>
                <a:effectLst/>
                <a:latin typeface="+mn-lt"/>
                <a:ea typeface="+mn-ea"/>
                <a:cs typeface="+mn-cs"/>
              </a:rPr>
              <a:t>Maturity / Scalability / Cost / Schedule</a:t>
            </a:r>
            <a:endParaRPr lang="en-US" sz="1400" kern="1200">
              <a:solidFill>
                <a:srgbClr val="0070C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 userDrawn="1"/>
        </p:nvSpPr>
        <p:spPr>
          <a:xfrm>
            <a:off x="4582379" y="3901407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>
                <a:solidFill>
                  <a:schemeClr val="tx1"/>
                </a:solidFill>
              </a:rPr>
              <a:t>TRL :</a:t>
            </a:r>
          </a:p>
        </p:txBody>
      </p:sp>
      <p:sp>
        <p:nvSpPr>
          <p:cNvPr id="26" name="Rectangle 25"/>
          <p:cNvSpPr/>
          <p:nvPr userDrawn="1"/>
        </p:nvSpPr>
        <p:spPr>
          <a:xfrm>
            <a:off x="35108" y="36576"/>
            <a:ext cx="9070848" cy="621792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61388" y="1279006"/>
            <a:ext cx="1001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Category* 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77820B-80A9-938C-923F-DFD7EE5085FA}"/>
              </a:ext>
            </a:extLst>
          </p:cNvPr>
          <p:cNvSpPr txBox="1"/>
          <p:nvPr userDrawn="1"/>
        </p:nvSpPr>
        <p:spPr>
          <a:xfrm>
            <a:off x="6122486" y="6263627"/>
            <a:ext cx="23866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3"/>
              </a:rPr>
              <a:t>www.encounteringinnovation.com</a:t>
            </a:r>
            <a:endParaRPr lang="en-US" sz="10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hlinkClick r:id="rId14"/>
              </a:rPr>
              <a:t>vlong@pittstate.edu</a:t>
            </a:r>
            <a:r>
              <a:rPr lang="en-US" sz="1000" dirty="0"/>
              <a:t> (All Documents)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C0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DoD Capability Needs Link</a:t>
            </a:r>
            <a:r>
              <a:rPr lang="en-US" sz="1000" b="1" dirty="0">
                <a:solidFill>
                  <a:srgbClr val="C00000"/>
                </a:solidFill>
              </a:rPr>
              <a:t> </a:t>
            </a:r>
            <a:r>
              <a:rPr lang="en-US" sz="1000" b="1" dirty="0">
                <a:solidFill>
                  <a:srgbClr val="002060"/>
                </a:solidFill>
                <a:hlinkClick r:id="rId16"/>
              </a:rPr>
              <a:t>DIU Focus</a:t>
            </a:r>
            <a:endParaRPr lang="en-US" sz="1000" b="1" i="1" dirty="0"/>
          </a:p>
        </p:txBody>
      </p:sp>
      <p:pic>
        <p:nvPicPr>
          <p:cNvPr id="8" name="Picture 7" descr="Black text on a white background&#10;&#10;Description automatically generated">
            <a:hlinkClick r:id="rId17"/>
            <a:extLst>
              <a:ext uri="{FF2B5EF4-FFF2-40B4-BE49-F238E27FC236}">
                <a16:creationId xmlns:a16="http://schemas.microsoft.com/office/drawing/2014/main" id="{8F36BB1D-AE36-CA64-39AA-0F1C761D6071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772" y="6325958"/>
            <a:ext cx="781223" cy="226686"/>
          </a:xfrm>
          <a:prstGeom prst="rect">
            <a:avLst/>
          </a:prstGeom>
        </p:spPr>
      </p:pic>
      <p:pic>
        <p:nvPicPr>
          <p:cNvPr id="14" name="Picture 13" descr="A yellow and black logo&#10;&#10;Description automatically generated">
            <a:hlinkClick r:id="rId19"/>
            <a:extLst>
              <a:ext uri="{FF2B5EF4-FFF2-40B4-BE49-F238E27FC236}">
                <a16:creationId xmlns:a16="http://schemas.microsoft.com/office/drawing/2014/main" id="{FEE8C058-A6CB-8C19-3892-7B6A9627CD6A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599" y="6561776"/>
            <a:ext cx="846831" cy="193060"/>
          </a:xfrm>
          <a:prstGeom prst="rect">
            <a:avLst/>
          </a:prstGeom>
        </p:spPr>
      </p:pic>
      <p:pic>
        <p:nvPicPr>
          <p:cNvPr id="17" name="Picture 16" descr="A red background with white text&#10;&#10;Description automatically generated">
            <a:hlinkClick r:id="rId13"/>
            <a:extLst>
              <a:ext uri="{FF2B5EF4-FFF2-40B4-BE49-F238E27FC236}">
                <a16:creationId xmlns:a16="http://schemas.microsoft.com/office/drawing/2014/main" id="{39D024E8-1673-5DEF-3F47-A218B2EB2FF9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8" y="6398312"/>
            <a:ext cx="1148231" cy="382744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48F7DD9-49AA-00A8-6A8A-D48F5AA97B01}"/>
              </a:ext>
            </a:extLst>
          </p:cNvPr>
          <p:cNvSpPr txBox="1"/>
          <p:nvPr userDrawn="1"/>
        </p:nvSpPr>
        <p:spPr>
          <a:xfrm>
            <a:off x="1309195" y="6473281"/>
            <a:ext cx="227220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rgbClr val="C00000"/>
                </a:solidFill>
              </a:rPr>
              <a:t>Di</a:t>
            </a:r>
            <a:r>
              <a:rPr lang="en-US" sz="800" b="1" dirty="0">
                <a:solidFill>
                  <a:srgbClr val="C00000"/>
                </a:solidFill>
              </a:rPr>
              <a:t>stribution B: Authorized to U.S. Government Agencies Only; Proprietary Information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6D3F685-5295-8B66-B530-8FE850DB5CAD}"/>
              </a:ext>
            </a:extLst>
          </p:cNvPr>
          <p:cNvSpPr/>
          <p:nvPr userDrawn="1"/>
        </p:nvSpPr>
        <p:spPr>
          <a:xfrm>
            <a:off x="1357438" y="6255985"/>
            <a:ext cx="550152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</a:t>
            </a:r>
            <a:r>
              <a:rPr lang="en-US" sz="1400" b="0" cap="none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pic>
        <p:nvPicPr>
          <p:cNvPr id="3" name="Picture 2" descr="A black background with white text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8BF04AAF-56B3-BC50-046A-3C0D835DB1D8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11" y="6400892"/>
            <a:ext cx="1866370" cy="353943"/>
          </a:xfrm>
          <a:prstGeom prst="rect">
            <a:avLst/>
          </a:prstGeom>
        </p:spPr>
      </p:pic>
      <p:pic>
        <p:nvPicPr>
          <p:cNvPr id="5" name="Picture 4" descr="A blue buffalo with yellow lightning bolt and words&#10;&#10;Description automatically generated">
            <a:hlinkClick r:id="rId23"/>
            <a:extLst>
              <a:ext uri="{FF2B5EF4-FFF2-40B4-BE49-F238E27FC236}">
                <a16:creationId xmlns:a16="http://schemas.microsoft.com/office/drawing/2014/main" id="{7CF3BDD3-38F9-4BD4-C4EC-DF97B2A09F89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437" y="6271537"/>
            <a:ext cx="550153" cy="55109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45C8BCF-98A0-9D8D-5B58-1EA16199FD67}"/>
              </a:ext>
            </a:extLst>
          </p:cNvPr>
          <p:cNvSpPr txBox="1"/>
          <p:nvPr userDrawn="1"/>
        </p:nvSpPr>
        <p:spPr>
          <a:xfrm>
            <a:off x="4561387" y="1425539"/>
            <a:ext cx="14902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DIU Area Focus</a:t>
            </a:r>
            <a:r>
              <a:rPr lang="en-US" sz="14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44D1AA-ED86-387D-D49A-1BE3638C1447}"/>
              </a:ext>
            </a:extLst>
          </p:cNvPr>
          <p:cNvSpPr txBox="1"/>
          <p:nvPr userDrawn="1"/>
        </p:nvSpPr>
        <p:spPr>
          <a:xfrm>
            <a:off x="4561386" y="1625365"/>
            <a:ext cx="1507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DIU Line of Effort:</a:t>
            </a:r>
          </a:p>
        </p:txBody>
      </p:sp>
    </p:spTree>
    <p:extLst>
      <p:ext uri="{BB962C8B-B14F-4D97-AF65-F5344CB8AC3E}">
        <p14:creationId xmlns:p14="http://schemas.microsoft.com/office/powerpoint/2010/main" val="301055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ieBrown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0" y="152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  <a:latin typeface="Calibri" panose="020F0502020204030204" pitchFamily="34" charset="0"/>
              </a:rPr>
              <a:t>Title of Technology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101365" y="42130"/>
            <a:ext cx="3352800" cy="1047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2" tIns="45716" rIns="91432" bIns="45716" numCol="1" anchor="ctr" anchorCtr="0" compatLnSpc="1">
            <a:prstTxWarp prst="textNoShape">
              <a:avLst/>
            </a:prstTxWarp>
            <a:normAutofit fontScale="7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+mn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Arial" pitchFamily="34" charset="0"/>
              </a:defRPr>
            </a:lvl5pPr>
            <a:lvl6pPr marL="457159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6pPr>
            <a:lvl7pPr marL="914318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7pPr>
            <a:lvl8pPr marL="137147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8pPr>
            <a:lvl9pPr marL="1828637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SB Company Name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Street Address, City, State Zip Code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POC:     Name, Title</a:t>
            </a: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Phone:  (123) 456-1234 W, (123)456-7890 M</a:t>
            </a:r>
            <a:r>
              <a:rPr lang="en-US" sz="1800" b="0" i="0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​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rgbClr val="000000"/>
                </a:solidFill>
                <a:effectLst/>
                <a:highlight>
                  <a:srgbClr val="F5F5F5"/>
                </a:highlight>
              </a:rPr>
              <a:t>Email:    </a:t>
            </a:r>
            <a:r>
              <a:rPr lang="en-US" sz="1800" u="sng" dirty="0">
                <a:solidFill>
                  <a:srgbClr val="0000FF"/>
                </a:solidFill>
                <a:highlight>
                  <a:srgbClr val="F5F5F5"/>
                </a:highlight>
              </a:rPr>
              <a:t>Name</a:t>
            </a:r>
            <a:r>
              <a:rPr lang="en-US" sz="1800" b="1" i="0" u="sng" strike="noStrike" dirty="0">
                <a:solidFill>
                  <a:srgbClr val="0000FF"/>
                </a:solidFill>
                <a:effectLst/>
                <a:highlight>
                  <a:srgbClr val="F5F5F5"/>
                </a:highlight>
                <a:hlinkClick r:id="rId3"/>
              </a:rPr>
              <a:t>@yahoo.com</a:t>
            </a:r>
            <a:endParaRPr lang="en-US" sz="800" b="0" i="0" dirty="0">
              <a:solidFill>
                <a:srgbClr val="000000"/>
              </a:solidFill>
              <a:effectLst/>
              <a:highlight>
                <a:srgbClr val="F5F5F5"/>
              </a:highligh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0027" y="1285077"/>
            <a:ext cx="2362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From </a:t>
            </a:r>
            <a:r>
              <a:rPr lang="en-US" sz="1200" dirty="0" err="1"/>
              <a:t>CoCom</a:t>
            </a:r>
            <a:r>
              <a:rPr lang="en-US" sz="1200" dirty="0"/>
              <a:t> Capability Needs Link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002246" y="3892339"/>
            <a:ext cx="3989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 number based on your assessment when applying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33884" y="1250453"/>
            <a:ext cx="2836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BLUF Statement goes here.  This is a 100 word statement or less. Don’t change font type or size.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1999" y="1846771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Specific capabilities, packaging, characteristics that target the needs mentioned within the square on the chart above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Answer the question, “Why should they care?” relative to that square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0" dirty="0"/>
              <a:t>Calibri (body), at least 12pt font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3884" y="3886200"/>
            <a:ext cx="45381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Status of the technology, demonstrations, special features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Some info about the company’s background to help communicate it capabilities and that it is stable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0" dirty="0"/>
              <a:t>Calibri (body), at least 12pt font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0" dirty="0"/>
              <a:t>Again, don’t change font to add more.  The space is your editor for how much information should go here.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4102146"/>
            <a:ext cx="4572000" cy="1777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Comments that show why the TRL level is valid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Other comments if room is available</a:t>
            </a:r>
          </a:p>
          <a:p>
            <a:r>
              <a:rPr lang="en-US" sz="1200" b="1" dirty="0"/>
              <a:t>SCALING CONSIDERATIONS: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Important scaling features if possible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50" dirty="0"/>
              <a:t>bigger, smaller, lighter, cheaper, faster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Cost projections if available, estimates if possible but be realistic</a:t>
            </a:r>
          </a:p>
          <a:p>
            <a:r>
              <a:rPr lang="en-US" sz="1200" b="1" dirty="0"/>
              <a:t>TIME TO MARKET WITH CURRENT FINANCIAL PLANS:</a:t>
            </a:r>
            <a:r>
              <a:rPr lang="en-US" sz="1200" dirty="0"/>
              <a:t>
</a:t>
            </a:r>
            <a:r>
              <a:rPr lang="en-US" sz="1050" dirty="0"/>
              <a:t>Estimated timeline for ramping up into a product, if possible.</a:t>
            </a:r>
          </a:p>
          <a:p>
            <a:r>
              <a:rPr lang="en-US" sz="1200" b="1" dirty="0"/>
              <a:t>TIME TO MARKET WITH FINANCIAL ASSISTANCE:</a:t>
            </a:r>
            <a:r>
              <a:rPr lang="en-US" sz="1200" dirty="0"/>
              <a:t>
</a:t>
            </a:r>
            <a:r>
              <a:rPr lang="en-US" sz="1050" dirty="0"/>
              <a:t>How would your timeline change with additional funding, and how </a:t>
            </a:r>
            <a:r>
              <a:rPr lang="en-US" sz="1050"/>
              <a:t>much?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-3708703" y="-2993991"/>
            <a:ext cx="967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Logo helpful here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70103" y="1230186"/>
            <a:ext cx="168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(Descriptive </a:t>
            </a:r>
          </a:p>
          <a:p>
            <a:r>
              <a:rPr lang="en-US" dirty="0">
                <a:solidFill>
                  <a:srgbClr val="FF0000"/>
                </a:solidFill>
              </a:rPr>
              <a:t>graphic here </a:t>
            </a:r>
          </a:p>
          <a:p>
            <a:r>
              <a:rPr lang="en-US" dirty="0">
                <a:solidFill>
                  <a:srgbClr val="FF0000"/>
                </a:solidFill>
              </a:rPr>
              <a:t>is helpful)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0899" y="2134267"/>
            <a:ext cx="4538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Description of the technology and its technical operation and capabilities.  Be careful with proprietary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Add a picture or artist’s conception if possible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Focused on what it can do, not so much on how it works or on the way it is packaged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kern="0" dirty="0"/>
              <a:t>Calibri (body), at least 12pt font</a:t>
            </a:r>
            <a:endParaRPr lang="en-US" sz="12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4AE31E2-353C-8386-147F-E9054B3D5B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49" y="256907"/>
            <a:ext cx="677923" cy="62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F9DA880-25AA-96B8-890E-5CE3FD3C95F3}"/>
              </a:ext>
            </a:extLst>
          </p:cNvPr>
          <p:cNvSpPr txBox="1"/>
          <p:nvPr/>
        </p:nvSpPr>
        <p:spPr>
          <a:xfrm>
            <a:off x="5816959" y="1461799"/>
            <a:ext cx="2712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 Focus, One of Seven Title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CEFF3F-D57B-E158-FE9B-17B0B9289D18}"/>
              </a:ext>
            </a:extLst>
          </p:cNvPr>
          <p:cNvSpPr txBox="1"/>
          <p:nvPr/>
        </p:nvSpPr>
        <p:spPr>
          <a:xfrm>
            <a:off x="5949668" y="1639522"/>
            <a:ext cx="247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One of a few choices Line of Effort</a:t>
            </a:r>
          </a:p>
        </p:txBody>
      </p:sp>
    </p:spTree>
    <p:extLst>
      <p:ext uri="{BB962C8B-B14F-4D97-AF65-F5344CB8AC3E}">
        <p14:creationId xmlns:p14="http://schemas.microsoft.com/office/powerpoint/2010/main" val="1166024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f75d510-26c7-4465-96de-7021dcf712d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A7973E8265754CA1E2FD139ED56F3B" ma:contentTypeVersion="16" ma:contentTypeDescription="Create a new document." ma:contentTypeScope="" ma:versionID="e3d5066dfd99f8e65ca7e7a5badadd12">
  <xsd:schema xmlns:xsd="http://www.w3.org/2001/XMLSchema" xmlns:xs="http://www.w3.org/2001/XMLSchema" xmlns:p="http://schemas.microsoft.com/office/2006/metadata/properties" xmlns:ns3="df75d510-26c7-4465-96de-7021dcf712d2" xmlns:ns4="45b146bb-aedf-49a9-a056-2bd4d6ac24d7" targetNamespace="http://schemas.microsoft.com/office/2006/metadata/properties" ma:root="true" ma:fieldsID="31d559b7ab1bd2db6d5d4f4db2c67ea9" ns3:_="" ns4:_="">
    <xsd:import namespace="df75d510-26c7-4465-96de-7021dcf712d2"/>
    <xsd:import namespace="45b146bb-aedf-49a9-a056-2bd4d6ac24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bjectDetectorVersion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5d510-26c7-4465-96de-7021dcf712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146bb-aedf-49a9-a056-2bd4d6ac24d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F6FB7-C1E5-4C2F-B466-4C92F5AD6E5D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45b146bb-aedf-49a9-a056-2bd4d6ac24d7"/>
    <ds:schemaRef ds:uri="http://schemas.microsoft.com/office/infopath/2007/PartnerControls"/>
    <ds:schemaRef ds:uri="df75d510-26c7-4465-96de-7021dcf712d2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7D23FAB-16BC-4D42-A464-D2A5F50254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0B7FEF-20AA-4B44-A99A-2A6D61DF0B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75d510-26c7-4465-96de-7021dcf712d2"/>
    <ds:schemaRef ds:uri="45b146bb-aedf-49a9-a056-2bd4d6ac24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333</Words>
  <Application>Microsoft Office PowerPoint</Application>
  <PresentationFormat>On-screen Show (4:3)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Carey</dc:creator>
  <cp:lastModifiedBy>Vicki Long</cp:lastModifiedBy>
  <cp:revision>12</cp:revision>
  <cp:lastPrinted>2018-05-03T18:13:54Z</cp:lastPrinted>
  <dcterms:created xsi:type="dcterms:W3CDTF">2017-09-08T04:01:12Z</dcterms:created>
  <dcterms:modified xsi:type="dcterms:W3CDTF">2024-12-17T16:30:02Z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0x010100B8A7973E8265754CA1E2FD139ED56F3B</vt:lpwstr>
  </property>
</Properties>
</file>