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4696" autoAdjust="0"/>
  </p:normalViewPr>
  <p:slideViewPr>
    <p:cSldViewPr>
      <p:cViewPr varScale="1">
        <p:scale>
          <a:sx n="83" d="100"/>
          <a:sy n="83" d="100"/>
        </p:scale>
        <p:origin x="147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C3700-4E6E-41C8-A1CD-FBB93D9A1A1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1DF10-258E-4D75-BCD7-1FA160A7F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5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DF10-258E-4D75-BCD7-1FA160A7F1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9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14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428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74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6BD44-9398-4D35-A3E7-25498CE18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18C58-BB62-47BF-A97E-30A153AA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1B4E6-B59C-4901-8024-A39FDF9CE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DBDA4-B154-4731-9967-5FAEA36F7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143AF-375E-4891-ACC0-7E1D19737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38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EE716-9FBA-44E6-88C4-E41DF93A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25E32-7224-4FE9-AEC3-831A46270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D0BE8-ED3E-49B9-A566-1E77C00C7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7FEC0-C3C7-4E05-BD84-5C4C528E5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2CDBA-F596-42D3-ADED-01DFED34C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94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C7E3D-6EDC-4517-B306-550006C28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A9FAEC-B331-4C57-93E0-53ACD55C0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297B1-5327-41D5-8405-BC2946DB3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5FDD8-05C4-44E9-BDBE-DD84B3A0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A5F5B-3044-4011-B4A9-8031B172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10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E8E07-7352-4CAF-9720-3F3DCC46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80D35-EFB6-4462-A5B5-A8FAB419B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61F921-20D1-43C8-A6A7-128EEDAC0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F33FF9-B647-4B04-BC53-E38C59053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E86914-6FC8-438A-B5C2-F96539EE8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0BC85-3BAC-4FE3-9CD3-E52C2B4F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96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C020-1E5F-469E-8217-19163500E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2B279-107B-4678-A393-55B4D3ECB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BEA93D-8179-4C8F-856E-EB2129BFD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A21B79-29CB-492C-BCA8-7A9DF3812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C4E3B-D967-4857-85CF-D7F6AFDD9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B611D5-4042-440A-B0C6-F27BEE5C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FA6B11-0342-469F-A6B7-968E31B16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865486-505D-4F0D-B5FE-2D3AA900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13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1FDA2-5D6C-42AE-A3B2-D191C7962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61D2DE-A59F-4E41-89A6-0624332E3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D4DF9C-4D48-47AE-AF8C-8CC9EDD5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817A1D-75FB-48CC-87C1-A52875305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769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841F3C-BB48-4F17-A26C-00EB5EEA3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0EA06C-06E4-4CF5-ADAE-63ABE1449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B27BC-63A0-4B2B-9813-F304612B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41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B6C3-0A49-4B76-AF46-7EECBD9B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D067D-9096-49BB-BA94-4FB478452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A4FD0-9FBF-4CC0-BA53-304CDC406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1926BB-0E73-4EA1-929A-DDBF0BAB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16FAB-703F-461D-8DBD-E5C919CAD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37ACA-6EF5-40C6-AAE1-C4B91F2E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4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7848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477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32953-E198-4E21-AEA0-8B74C6F8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0FDCD7-0072-4AE2-AFE3-413AB2E0AB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98F98-A2AA-43A9-B030-8B4D50F69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30630-78E9-4C0E-84E7-5B4A1A1F5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0E99C-DEFE-4AF7-9C6D-9F9397252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FC497F-52C1-4BD4-BDC8-9D7897CF2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77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34951-21BC-4F0C-84F9-FB5AAC27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3E199-B579-4115-ACD9-AE6E8E271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73C8B-5FE4-4BD4-A9CC-97C21C1D0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8E406-3CE2-4CC7-9D87-50B3147A9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54067-4362-43B4-9205-C0CE94351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10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3C3B0C-2F4C-4FFA-BC2B-C21A0D694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2AE40-E841-4C59-847A-25EAC15C8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67798-E744-4717-89BE-0220A137F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1BA6A-2280-474A-8F59-633E0D816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D73E0-04D3-4875-AF1C-EEB4F6725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0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39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9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140262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8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3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084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ncounteringinnovation.com/" TargetMode="Externa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pittsburg.edu/" TargetMode="External"/><Relationship Id="rId25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defenseinnovationmarketplace.dtic.mil/wp-content/uploads/2020/02/CCMD-Common-Capability-Needs-Feb-2020.pdf" TargetMode="Externa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hyperlink" Target="mailto:vlong@pittstate.edu" TargetMode="External"/><Relationship Id="rId23" Type="http://schemas.openxmlformats.org/officeDocument/2006/relationships/hyperlink" Target="https://www.gpmac.org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://www.nima-psu.org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firepoint.info/" TargetMode="External"/><Relationship Id="rId22" Type="http://schemas.openxmlformats.org/officeDocument/2006/relationships/hyperlink" Target="https://www.encounteringinnovation.com/ei-annual-conference-2023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35108" y="1064079"/>
            <a:ext cx="905256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V="1">
            <a:off x="4561388" y="36576"/>
            <a:ext cx="0" cy="102750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  <a:stCxn id="26" idx="0"/>
          </p:cNvCxnSpPr>
          <p:nvPr userDrawn="1"/>
        </p:nvCxnSpPr>
        <p:spPr>
          <a:xfrm>
            <a:off x="4570532" y="36576"/>
            <a:ext cx="0" cy="99647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 userDrawn="1"/>
        </p:nvSpPr>
        <p:spPr>
          <a:xfrm>
            <a:off x="35108" y="36576"/>
            <a:ext cx="9070848" cy="62179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03032BB-482F-4E35-BF2B-CEFE698AD1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5645" y="29859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0A73A7-2B5F-4D8C-9D09-F365120DB7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5645" y="350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CBF31CE-D32C-4D60-AA05-8D441B0036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5645" y="44480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18167D88-0734-430E-BBB9-476FA9782D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5645" y="49973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CD0A5D-F74A-4272-9168-CF1C50E6CEB8}"/>
              </a:ext>
            </a:extLst>
          </p:cNvPr>
          <p:cNvSpPr txBox="1"/>
          <p:nvPr userDrawn="1"/>
        </p:nvSpPr>
        <p:spPr>
          <a:xfrm>
            <a:off x="5196900" y="60368"/>
            <a:ext cx="411479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0" dirty="0">
                <a:latin typeface="Bookman Old Style" panose="02050604050505020204" pitchFamily="18" charset="0"/>
              </a:rPr>
              <a:t>Encountering Innovation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/>
              <a:t>March 18 – 21, 2025</a:t>
            </a:r>
            <a:endParaRPr lang="en-US" sz="14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hlinkClick r:id="rId13"/>
              </a:rPr>
              <a:t>www.EncounteringInnovation.com</a:t>
            </a:r>
            <a:endParaRPr lang="en-US" sz="14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Wichita, KS (</a:t>
            </a:r>
            <a:r>
              <a:rPr lang="en-US" sz="1400" b="1" dirty="0">
                <a:hlinkClick r:id="rId14"/>
              </a:rPr>
              <a:t>FirePoint.info</a:t>
            </a:r>
            <a:r>
              <a:rPr lang="en-US" sz="1400" b="1" dirty="0"/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94E0D6-526D-1AD1-78E4-D9D889434EC3}"/>
              </a:ext>
            </a:extLst>
          </p:cNvPr>
          <p:cNvSpPr txBox="1"/>
          <p:nvPr userDrawn="1"/>
        </p:nvSpPr>
        <p:spPr>
          <a:xfrm>
            <a:off x="6122486" y="6263627"/>
            <a:ext cx="21545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hlinkClick r:id="rId13"/>
              </a:rPr>
              <a:t>www.encounteringinnovation.com</a:t>
            </a:r>
            <a:endParaRPr lang="en-US" sz="1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hlinkClick r:id="rId15"/>
              </a:rPr>
              <a:t>vlong@pittstate.edu</a:t>
            </a:r>
            <a:r>
              <a:rPr lang="en-US" sz="1000" dirty="0"/>
              <a:t> (All Documents)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C00000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DoD </a:t>
            </a:r>
            <a:r>
              <a:rPr lang="en-US" sz="1000" b="1">
                <a:solidFill>
                  <a:srgbClr val="C00000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Capability Needs Link</a:t>
            </a:r>
            <a:endParaRPr lang="en-US" sz="1000" b="1" i="1" dirty="0"/>
          </a:p>
        </p:txBody>
      </p:sp>
      <p:pic>
        <p:nvPicPr>
          <p:cNvPr id="24" name="Picture 23" descr="Black text on a white background&#10;&#10;Description automatically generated">
            <a:hlinkClick r:id="rId17"/>
            <a:extLst>
              <a:ext uri="{FF2B5EF4-FFF2-40B4-BE49-F238E27FC236}">
                <a16:creationId xmlns:a16="http://schemas.microsoft.com/office/drawing/2014/main" id="{88E7A3E1-E030-23DE-C460-8D0215F718C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772" y="6325958"/>
            <a:ext cx="781223" cy="226686"/>
          </a:xfrm>
          <a:prstGeom prst="rect">
            <a:avLst/>
          </a:prstGeom>
        </p:spPr>
      </p:pic>
      <p:pic>
        <p:nvPicPr>
          <p:cNvPr id="27" name="Picture 26" descr="A yellow and black logo&#10;&#10;Description automatically generated">
            <a:hlinkClick r:id="rId19"/>
            <a:extLst>
              <a:ext uri="{FF2B5EF4-FFF2-40B4-BE49-F238E27FC236}">
                <a16:creationId xmlns:a16="http://schemas.microsoft.com/office/drawing/2014/main" id="{71C9FE07-0730-7EC4-FE11-E2DBFE78747F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9" y="6561776"/>
            <a:ext cx="846831" cy="193060"/>
          </a:xfrm>
          <a:prstGeom prst="rect">
            <a:avLst/>
          </a:prstGeom>
        </p:spPr>
      </p:pic>
      <p:pic>
        <p:nvPicPr>
          <p:cNvPr id="28" name="Picture 27" descr="A red background with white text&#10;&#10;Description automatically generated">
            <a:hlinkClick r:id="rId13"/>
            <a:extLst>
              <a:ext uri="{FF2B5EF4-FFF2-40B4-BE49-F238E27FC236}">
                <a16:creationId xmlns:a16="http://schemas.microsoft.com/office/drawing/2014/main" id="{459A396C-5A68-1070-2E7F-7BB2FB53A88A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8" y="6398312"/>
            <a:ext cx="1148231" cy="382744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60AE420-E64A-633A-2B6A-52532DA65547}"/>
              </a:ext>
            </a:extLst>
          </p:cNvPr>
          <p:cNvSpPr txBox="1"/>
          <p:nvPr userDrawn="1"/>
        </p:nvSpPr>
        <p:spPr>
          <a:xfrm>
            <a:off x="1309195" y="6473281"/>
            <a:ext cx="227220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C00000"/>
                </a:solidFill>
              </a:rPr>
              <a:t>Di</a:t>
            </a:r>
            <a:r>
              <a:rPr lang="en-US" sz="800" b="1" dirty="0">
                <a:solidFill>
                  <a:srgbClr val="C00000"/>
                </a:solidFill>
              </a:rPr>
              <a:t>stribution B: Authorized to U.S. Government Agencies Only; Proprietary Information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ADA9145-056D-6F61-9700-B35F7C4A7D8B}"/>
              </a:ext>
            </a:extLst>
          </p:cNvPr>
          <p:cNvSpPr/>
          <p:nvPr userDrawn="1"/>
        </p:nvSpPr>
        <p:spPr>
          <a:xfrm>
            <a:off x="1357438" y="6255985"/>
            <a:ext cx="55015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</a:t>
            </a:r>
            <a:r>
              <a:rPr lang="en-US" sz="14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pic>
        <p:nvPicPr>
          <p:cNvPr id="31" name="Picture 30" descr="A black background with white text&#10;&#10;Description automatically generated">
            <a:hlinkClick r:id="rId23"/>
            <a:extLst>
              <a:ext uri="{FF2B5EF4-FFF2-40B4-BE49-F238E27FC236}">
                <a16:creationId xmlns:a16="http://schemas.microsoft.com/office/drawing/2014/main" id="{5B52CEAB-EBF5-8363-0C53-EB05F5273F90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255" y="6370110"/>
            <a:ext cx="1866370" cy="353943"/>
          </a:xfrm>
          <a:prstGeom prst="rect">
            <a:avLst/>
          </a:prstGeom>
        </p:spPr>
      </p:pic>
      <p:pic>
        <p:nvPicPr>
          <p:cNvPr id="32" name="Picture 31" descr="A blue buffalo with yellow lightning bolt and words&#10;&#10;Description automatically generated">
            <a:hlinkClick r:id="rId23"/>
            <a:extLst>
              <a:ext uri="{FF2B5EF4-FFF2-40B4-BE49-F238E27FC236}">
                <a16:creationId xmlns:a16="http://schemas.microsoft.com/office/drawing/2014/main" id="{BC443D2D-5346-C331-7D0B-F6A5705AFCDF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437" y="6271537"/>
            <a:ext cx="550153" cy="55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55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AC8F96-3689-47B1-B52B-6220573CA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1A2969-6E25-41CF-A7AB-9B3817894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0E60A-7A92-44F5-90C1-B8720DA4B8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51295-31FD-4A47-A5E3-A2B0D5A33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CFA6B-CFE9-4C8E-984C-72165FF99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9B317-24E0-4715-90F8-BF8252BDE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8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rlieBrown@yaho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67328" y="1411555"/>
            <a:ext cx="5337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Title of Technology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39236" y="27768"/>
            <a:ext cx="3352800" cy="1047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5pPr>
            <a:lvl6pPr marL="457159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6pPr>
            <a:lvl7pPr marL="914318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7pPr>
            <a:lvl8pPr marL="1371477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8pPr>
            <a:lvl9pPr marL="1828637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l" rtl="0" fontAlgn="base"/>
            <a:r>
              <a:rPr lang="en-US" sz="10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SB Company Name</a:t>
            </a:r>
            <a:endParaRPr lang="en-US" sz="2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0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Street Address, City, State Zip Code</a:t>
            </a:r>
            <a:r>
              <a:rPr lang="en-US" sz="10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  <a:endParaRPr lang="en-US" sz="2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0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POC:     Name, Title</a:t>
            </a:r>
          </a:p>
          <a:p>
            <a:pPr algn="l" rtl="0" fontAlgn="base"/>
            <a:r>
              <a:rPr lang="en-US" sz="10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Phone:  (123) 456-1234 W, (123)456-7890 M</a:t>
            </a:r>
            <a:r>
              <a:rPr lang="en-US" sz="10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  <a:endParaRPr lang="en-US" sz="2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0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Email:    </a:t>
            </a:r>
            <a:r>
              <a:rPr lang="en-US" sz="1000" u="sng" dirty="0">
                <a:solidFill>
                  <a:srgbClr val="0000FF"/>
                </a:solidFill>
                <a:highlight>
                  <a:srgbClr val="F5F5F5"/>
                </a:highlight>
              </a:rPr>
              <a:t>Name</a:t>
            </a:r>
            <a:r>
              <a:rPr lang="en-US" sz="1000" b="1" i="0" u="sng" strike="noStrike" dirty="0">
                <a:solidFill>
                  <a:srgbClr val="0000FF"/>
                </a:solidFill>
                <a:effectLst/>
                <a:highlight>
                  <a:srgbClr val="F5F5F5"/>
                </a:highlight>
                <a:hlinkClick r:id="rId3"/>
              </a:rPr>
              <a:t>@yahoo.com</a:t>
            </a:r>
            <a:endParaRPr lang="en-US" sz="2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4744" y="92507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helpful here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24600" y="2253784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Delete this comment. Possible graphics somewhere on this page.  Move things around as necessary.  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815777-91FF-492B-8310-11644A0AF656}"/>
              </a:ext>
            </a:extLst>
          </p:cNvPr>
          <p:cNvSpPr/>
          <p:nvPr/>
        </p:nvSpPr>
        <p:spPr>
          <a:xfrm>
            <a:off x="898756" y="3630563"/>
            <a:ext cx="74749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Presenter:
POC Name</a:t>
            </a:r>
          </a:p>
          <a:p>
            <a:pPr algn="ctr"/>
            <a:r>
              <a:rPr lang="pt-BR" sz="2800" dirty="0"/>
              <a:t>POC Title</a:t>
            </a:r>
          </a:p>
          <a:p>
            <a:pPr algn="ctr"/>
            <a:r>
              <a:rPr lang="pt-BR" sz="2800" dirty="0"/>
              <a:t>Company Name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6024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Summary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95299" y="914400"/>
            <a:ext cx="8420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D4FB51-3124-442C-ACDC-66F1E405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34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952500" y="228600"/>
            <a:ext cx="7238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Technology / Capability Overview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57199" y="914400"/>
            <a:ext cx="84581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BLUF Statement from 1</a:t>
            </a:r>
            <a:r>
              <a:rPr lang="en-US" sz="2400" baseline="30000" dirty="0"/>
              <a:t>st</a:t>
            </a:r>
            <a:r>
              <a:rPr lang="en-US" sz="2400" dirty="0"/>
              <a:t> Quadrant goes first, up to 100 words.
Description of the technology and its technical operation and capabilities.  Be careful not to reveal proprietary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Focus on what it can do, not so much on how it works or on the way it is packaged.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Benefits, what are the benefits of this technology.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kern="0" dirty="0"/>
              <a:t>Calibri (body), at least 24pt font is minimum throughout.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5BD0E9-830F-4F58-9717-9334553FA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55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952500" y="228600"/>
            <a:ext cx="7238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Technology / Capability Overview (continued)  </a:t>
            </a:r>
            <a:r>
              <a:rPr lang="en-US" sz="3200" b="1" dirty="0">
                <a:solidFill>
                  <a:srgbClr val="FF0000"/>
                </a:solidFill>
              </a:rPr>
              <a:t>If needed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D7D569-99F3-46A4-8DAE-2DB28149D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Past Performance of Technology and Company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95299" y="914400"/>
            <a:ext cx="84201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Status of the technology, demonstrations, special features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Some info about the company’s background to help communicate it capabilities and that it is stable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kern="0" dirty="0"/>
              <a:t>Calibri (body), at least 24pt font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kern="0" dirty="0"/>
              <a:t>Again, don’t change font to add more.  The space is your editor for how much information should go here.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BF1661-C342-4CBF-B4A5-0C03CC37B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2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Past Performance of Technology and Company</a:t>
            </a:r>
          </a:p>
          <a:p>
            <a:pPr algn="ctr"/>
            <a:r>
              <a:rPr lang="en-US" sz="3200" b="1" dirty="0"/>
              <a:t>(Continued)  </a:t>
            </a:r>
            <a:r>
              <a:rPr lang="en-US" sz="3200" b="1" dirty="0">
                <a:solidFill>
                  <a:srgbClr val="FF0000"/>
                </a:solidFill>
              </a:rPr>
              <a:t>If needed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59EC1A-D779-41CF-A200-656AC85D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7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Relevance to Combatant Command  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95299" y="1447800"/>
            <a:ext cx="84201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Again, the Combatant Command Category from the Combatant Command Common Capability Needs Matrix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DIU Area of Focus and DIU Line of Effort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Specific capabilities, packaging, characteristics that target the needs mentioned above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Answer the question, “Why should they care?”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165D68-BAA9-404B-9A4E-AE90E254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0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Relevance to  </a:t>
            </a:r>
          </a:p>
          <a:p>
            <a:pPr algn="ctr"/>
            <a:r>
              <a:rPr lang="en-US" sz="2800" b="1" dirty="0"/>
              <a:t>Defense </a:t>
            </a:r>
            <a:r>
              <a:rPr lang="en-US" sz="2800" b="1"/>
              <a:t>Innovation Unit (DIU) </a:t>
            </a:r>
            <a:endParaRPr lang="en-US" sz="2800" b="1" dirty="0"/>
          </a:p>
          <a:p>
            <a:pPr algn="ctr"/>
            <a:endParaRPr lang="en-US" sz="2800" b="1" dirty="0"/>
          </a:p>
          <a:p>
            <a:r>
              <a:rPr lang="en-US" sz="2800" b="1" dirty="0"/>
              <a:t>Area of Focus:</a:t>
            </a:r>
          </a:p>
          <a:p>
            <a:endParaRPr lang="en-US" sz="2800" b="1" dirty="0"/>
          </a:p>
          <a:p>
            <a:r>
              <a:rPr lang="en-US" sz="2800" b="1" dirty="0"/>
              <a:t>Line of Effort:</a:t>
            </a:r>
          </a:p>
          <a:p>
            <a:pPr algn="ctr"/>
            <a:r>
              <a:rPr lang="en-US" sz="3200" b="1" dirty="0"/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69DB35-F4D7-4C20-8FA6-AE704D00D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20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Maturity and Scalability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75861" y="914400"/>
            <a:ext cx="843953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800" b="1" dirty="0"/>
              <a:t>TRL</a:t>
            </a:r>
            <a:r>
              <a:rPr lang="en-US" sz="2800" dirty="0"/>
              <a:t> = 3
</a:t>
            </a:r>
            <a:r>
              <a:rPr lang="en-US" sz="2400" dirty="0"/>
              <a:t>Comments that show why the TRL level is valid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Other comments if room is available</a:t>
            </a:r>
          </a:p>
          <a:p>
            <a:r>
              <a:rPr lang="en-US" sz="3200" b="1" dirty="0"/>
              <a:t>SCALING CONSIDERATIONS: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Important scaling features if possible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400" dirty="0"/>
              <a:t>bigger, smaller, lighter, cheaper, faster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/>
              <a:t>Cost projections if available, estimates if possible but be realistic</a:t>
            </a:r>
          </a:p>
          <a:p>
            <a:r>
              <a:rPr lang="en-US" sz="2800" dirty="0"/>
              <a:t>
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C82527-920B-4355-A5E3-C3FFC3D3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7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20495C-F238-456A-AF18-CE34E03B9318}"/>
              </a:ext>
            </a:extLst>
          </p:cNvPr>
          <p:cNvSpPr/>
          <p:nvPr/>
        </p:nvSpPr>
        <p:spPr>
          <a:xfrm>
            <a:off x="495299" y="228600"/>
            <a:ext cx="8153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Cost and Schedule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A81E8C-D0C8-4406-93CC-698EE9F0B139}"/>
              </a:ext>
            </a:extLst>
          </p:cNvPr>
          <p:cNvSpPr txBox="1"/>
          <p:nvPr/>
        </p:nvSpPr>
        <p:spPr>
          <a:xfrm>
            <a:off x="495299" y="914400"/>
            <a:ext cx="84201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TIME TO MARKET WITH CURRENT FINANCIAL PLANS:</a:t>
            </a:r>
            <a:r>
              <a:rPr lang="en-US" sz="3200" dirty="0"/>
              <a:t>
</a:t>
            </a:r>
            <a:r>
              <a:rPr lang="en-US" sz="2400" dirty="0"/>
              <a:t>Estimated timeline for ramping up into a product, if possible.</a:t>
            </a:r>
          </a:p>
          <a:p>
            <a:r>
              <a:rPr lang="en-US" sz="3200" b="1" dirty="0"/>
              <a:t>TIME TO MARKET WITH FINANCIAL ASSISTANCE:</a:t>
            </a:r>
            <a:r>
              <a:rPr lang="en-US" sz="3200" dirty="0"/>
              <a:t>
</a:t>
            </a:r>
            <a:r>
              <a:rPr lang="en-US" sz="2400" dirty="0"/>
              <a:t>How would your timeline change with additional funding, and how much?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FF4D9C-EB04-48EF-9B09-76FF9BEFE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317-24E0-4715-90F8-BF8252BDE5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3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7024</TotalTime>
  <Words>402</Words>
  <Application>Microsoft Office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Carey</dc:creator>
  <cp:lastModifiedBy>Vicki Long</cp:lastModifiedBy>
  <cp:revision>184</cp:revision>
  <cp:lastPrinted>2018-05-03T18:13:54Z</cp:lastPrinted>
  <dcterms:created xsi:type="dcterms:W3CDTF">2017-09-08T04:01:12Z</dcterms:created>
  <dcterms:modified xsi:type="dcterms:W3CDTF">2024-12-17T16:40:00Z</dcterms:modified>
</cp:coreProperties>
</file>