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7315200" cy="96012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88" userDrawn="1">
          <p15:clr>
            <a:srgbClr val="A4A3A4"/>
          </p15:clr>
        </p15:guide>
        <p15:guide id="3" pos="13872" userDrawn="1">
          <p15:clr>
            <a:srgbClr val="A4A3A4"/>
          </p15:clr>
        </p15:guide>
        <p15:guide id="4" pos="20736" userDrawn="1">
          <p15:clr>
            <a:srgbClr val="A4A3A4"/>
          </p15:clr>
        </p15:guide>
        <p15:guide id="5" orient="horz" pos="13824" userDrawn="1">
          <p15:clr>
            <a:srgbClr val="A4A3A4"/>
          </p15:clr>
        </p15:guide>
        <p15:guide id="6" pos="69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A6"/>
    <a:srgbClr val="5B84BF"/>
    <a:srgbClr val="000066"/>
    <a:srgbClr val="8BC7EA"/>
    <a:srgbClr val="3283BF"/>
    <a:srgbClr val="3284BF"/>
    <a:srgbClr val="FAFAFA"/>
    <a:srgbClr val="FFC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68" autoAdjust="0"/>
    <p:restoredTop sz="94660"/>
  </p:normalViewPr>
  <p:slideViewPr>
    <p:cSldViewPr snapToGrid="0" showGuides="1">
      <p:cViewPr varScale="1">
        <p:scale>
          <a:sx n="19" d="100"/>
          <a:sy n="19" d="100"/>
        </p:scale>
        <p:origin x="1646" y="110"/>
      </p:cViewPr>
      <p:guideLst>
        <p:guide orient="horz" pos="6888"/>
        <p:guide pos="13872"/>
        <p:guide pos="20736"/>
        <p:guide orient="horz" pos="13824"/>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873472407002346"/>
          <c:y val="0.11345063027039455"/>
          <c:w val="0.88926476745427896"/>
          <c:h val="0.7257233132125156"/>
        </c:manualLayout>
      </c:layout>
      <c:barChart>
        <c:barDir val="col"/>
        <c:grouping val="percentStacked"/>
        <c:varyColors val="0"/>
        <c:ser>
          <c:idx val="0"/>
          <c:order val="0"/>
          <c:tx>
            <c:strRef>
              <c:f>Sheet1!$B$1</c:f>
              <c:strCache>
                <c:ptCount val="1"/>
                <c:pt idx="0">
                  <c:v>Series 1</c:v>
                </c:pt>
              </c:strCache>
            </c:strRef>
          </c:tx>
          <c:spPr>
            <a:solidFill>
              <a:schemeClr val="accent1">
                <a:shade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B48-4ACB-BB65-C883A418B9A0}"/>
            </c:ext>
          </c:extLst>
        </c:ser>
        <c:ser>
          <c:idx val="1"/>
          <c:order val="1"/>
          <c:tx>
            <c:strRef>
              <c:f>Sheet1!$C$1</c:f>
              <c:strCache>
                <c:ptCount val="1"/>
                <c:pt idx="0">
                  <c:v>Series 2</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B48-4ACB-BB65-C883A418B9A0}"/>
            </c:ext>
          </c:extLst>
        </c:ser>
        <c:ser>
          <c:idx val="2"/>
          <c:order val="2"/>
          <c:tx>
            <c:strRef>
              <c:f>Sheet1!$D$1</c:f>
              <c:strCache>
                <c:ptCount val="1"/>
                <c:pt idx="0">
                  <c:v>Series 3</c:v>
                </c:pt>
              </c:strCache>
            </c:strRef>
          </c:tx>
          <c:spPr>
            <a:solidFill>
              <a:schemeClr val="accent1">
                <a:tint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B48-4ACB-BB65-C883A418B9A0}"/>
            </c:ext>
          </c:extLst>
        </c:ser>
        <c:dLbls>
          <c:showLegendKey val="0"/>
          <c:showVal val="0"/>
          <c:showCatName val="0"/>
          <c:showSerName val="0"/>
          <c:showPercent val="0"/>
          <c:showBubbleSize val="0"/>
        </c:dLbls>
        <c:gapWidth val="150"/>
        <c:overlap val="100"/>
        <c:axId val="231233480"/>
        <c:axId val="231231912"/>
      </c:barChart>
      <c:catAx>
        <c:axId val="23123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1231912"/>
        <c:crosses val="autoZero"/>
        <c:auto val="1"/>
        <c:lblAlgn val="ctr"/>
        <c:lblOffset val="100"/>
        <c:noMultiLvlLbl val="0"/>
      </c:catAx>
      <c:valAx>
        <c:axId val="231231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3123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ncounteringinnovation.com/" TargetMode="External"/><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hyperlink" Target="http://www.pittsburg.edu/" TargetMode="Externa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3F3F7D5-D174-4906-88C7-991C2AD8CCE4}"/>
              </a:ext>
            </a:extLst>
          </p:cNvPr>
          <p:cNvCxnSpPr>
            <a:cxnSpLocks/>
          </p:cNvCxnSpPr>
          <p:nvPr userDrawn="1"/>
        </p:nvCxnSpPr>
        <p:spPr>
          <a:xfrm>
            <a:off x="32899949" y="-12296"/>
            <a:ext cx="0" cy="30353651"/>
          </a:xfrm>
          <a:prstGeom prst="line">
            <a:avLst/>
          </a:prstGeom>
          <a:ln w="254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976847-6EFF-4B81-9CB1-D1F63ADFEECE}"/>
              </a:ext>
            </a:extLst>
          </p:cNvPr>
          <p:cNvCxnSpPr>
            <a:cxnSpLocks/>
          </p:cNvCxnSpPr>
          <p:nvPr userDrawn="1"/>
        </p:nvCxnSpPr>
        <p:spPr>
          <a:xfrm>
            <a:off x="10968394" y="-31895"/>
            <a:ext cx="0" cy="30258950"/>
          </a:xfrm>
          <a:prstGeom prst="line">
            <a:avLst/>
          </a:prstGeom>
          <a:ln w="2540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7275572-1890-46B3-9D6D-935042B75E43}"/>
              </a:ext>
            </a:extLst>
          </p:cNvPr>
          <p:cNvSpPr/>
          <p:nvPr userDrawn="1"/>
        </p:nvSpPr>
        <p:spPr>
          <a:xfrm>
            <a:off x="809306" y="4887265"/>
            <a:ext cx="42062400" cy="228600"/>
          </a:xfrm>
          <a:prstGeom prst="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Rectangle 12">
            <a:extLst>
              <a:ext uri="{FF2B5EF4-FFF2-40B4-BE49-F238E27FC236}">
                <a16:creationId xmlns:a16="http://schemas.microsoft.com/office/drawing/2014/main" id="{3728F767-44F5-4208-BB60-F55AE459079E}"/>
              </a:ext>
            </a:extLst>
          </p:cNvPr>
          <p:cNvSpPr/>
          <p:nvPr userDrawn="1"/>
        </p:nvSpPr>
        <p:spPr>
          <a:xfrm>
            <a:off x="15544800" y="7315200"/>
            <a:ext cx="12801600"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DD48D70-8398-4EBA-A107-DDA1F416749F}"/>
              </a:ext>
            </a:extLst>
          </p:cNvPr>
          <p:cNvSpPr/>
          <p:nvPr userDrawn="1"/>
        </p:nvSpPr>
        <p:spPr>
          <a:xfrm>
            <a:off x="32835962" y="6127613"/>
            <a:ext cx="10925504"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CA33637-A7F7-4820-9F35-280DE25D3A71}"/>
              </a:ext>
            </a:extLst>
          </p:cNvPr>
          <p:cNvSpPr/>
          <p:nvPr userDrawn="1"/>
        </p:nvSpPr>
        <p:spPr>
          <a:xfrm>
            <a:off x="997446" y="30112755"/>
            <a:ext cx="42062400" cy="228600"/>
          </a:xfrm>
          <a:prstGeom prst="rect">
            <a:avLst/>
          </a:prstGeom>
          <a:solidFill>
            <a:srgbClr val="328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8" name="Rectangle 27">
            <a:extLst>
              <a:ext uri="{FF2B5EF4-FFF2-40B4-BE49-F238E27FC236}">
                <a16:creationId xmlns:a16="http://schemas.microsoft.com/office/drawing/2014/main" id="{270F2792-2C06-424A-A324-5B19DE6CCCE3}"/>
              </a:ext>
            </a:extLst>
          </p:cNvPr>
          <p:cNvSpPr/>
          <p:nvPr userDrawn="1"/>
        </p:nvSpPr>
        <p:spPr>
          <a:xfrm>
            <a:off x="33900372" y="360894"/>
            <a:ext cx="10783438" cy="2503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defRPr/>
            </a:pPr>
            <a:endParaRPr lang="en-US" sz="6000" b="1" dirty="0">
              <a:solidFill>
                <a:srgbClr val="0070C0"/>
              </a:solidFill>
            </a:endParaRPr>
          </a:p>
        </p:txBody>
      </p:sp>
      <p:sp>
        <p:nvSpPr>
          <p:cNvPr id="50" name="TextBox 109">
            <a:extLst>
              <a:ext uri="{FF2B5EF4-FFF2-40B4-BE49-F238E27FC236}">
                <a16:creationId xmlns:a16="http://schemas.microsoft.com/office/drawing/2014/main" id="{C87B0D15-6245-40C9-85BE-23B85D4E0BA7}"/>
              </a:ext>
            </a:extLst>
          </p:cNvPr>
          <p:cNvSpPr txBox="1"/>
          <p:nvPr userDrawn="1"/>
        </p:nvSpPr>
        <p:spPr>
          <a:xfrm>
            <a:off x="22967308" y="30695250"/>
            <a:ext cx="13472372" cy="923330"/>
          </a:xfrm>
          <a:prstGeom prst="rect">
            <a:avLst/>
          </a:prstGeom>
          <a:noFill/>
        </p:spPr>
        <p:txBody>
          <a:bodyPr wrap="square" rtlCol="0">
            <a:spAutoFit/>
          </a:bodyPr>
          <a:lstStyle/>
          <a:p>
            <a:r>
              <a:rPr lang="en-US" sz="5400" dirty="0">
                <a:solidFill>
                  <a:schemeClr val="accent1">
                    <a:lumMod val="75000"/>
                  </a:schemeClr>
                </a:solidFill>
                <a:hlinkClick r:id="rId2"/>
              </a:rPr>
              <a:t>www.EncounteringInnovation.com</a:t>
            </a:r>
            <a:endParaRPr lang="en-US" sz="6600" dirty="0">
              <a:solidFill>
                <a:schemeClr val="accent1">
                  <a:lumMod val="75000"/>
                </a:schemeClr>
              </a:solidFill>
            </a:endParaRPr>
          </a:p>
        </p:txBody>
      </p:sp>
      <p:sp>
        <p:nvSpPr>
          <p:cNvPr id="26" name="Text Box 3">
            <a:extLst>
              <a:ext uri="{FF2B5EF4-FFF2-40B4-BE49-F238E27FC236}">
                <a16:creationId xmlns:a16="http://schemas.microsoft.com/office/drawing/2014/main" id="{DB44AF2A-17F9-4969-937D-AADF2D320503}"/>
              </a:ext>
            </a:extLst>
          </p:cNvPr>
          <p:cNvSpPr txBox="1"/>
          <p:nvPr userDrawn="1"/>
        </p:nvSpPr>
        <p:spPr>
          <a:xfrm>
            <a:off x="6838431" y="30977088"/>
            <a:ext cx="5470339" cy="194131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0"/>
              </a:spcAft>
            </a:pPr>
            <a:r>
              <a:rPr lang="en-US" sz="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15000"/>
              </a:lnSpc>
              <a:spcBef>
                <a:spcPts val="0"/>
              </a:spcBef>
              <a:spcAft>
                <a:spcPts val="0"/>
              </a:spcAft>
            </a:pPr>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March 18-21, 2025</a:t>
            </a:r>
            <a:endParaRPr lang="en-US" sz="6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2" name="Picture 1" descr="A red background with white text&#10;&#10;Description automatically generated">
            <a:hlinkClick r:id="rId2"/>
            <a:extLst>
              <a:ext uri="{FF2B5EF4-FFF2-40B4-BE49-F238E27FC236}">
                <a16:creationId xmlns:a16="http://schemas.microsoft.com/office/drawing/2014/main" id="{8BE7E3FE-C201-2DC5-9173-CB31ACEC57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1943" y="30706856"/>
            <a:ext cx="5470339" cy="1823448"/>
          </a:xfrm>
          <a:prstGeom prst="rect">
            <a:avLst/>
          </a:prstGeom>
        </p:spPr>
      </p:pic>
      <p:pic>
        <p:nvPicPr>
          <p:cNvPr id="7" name="Picture 6" descr="A black background with white text&#10;&#10;Description automatically generated">
            <a:extLst>
              <a:ext uri="{FF2B5EF4-FFF2-40B4-BE49-F238E27FC236}">
                <a16:creationId xmlns:a16="http://schemas.microsoft.com/office/drawing/2014/main" id="{96E4B66B-8E2E-211A-9A8E-A02F9650E5F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3921341" y="30501569"/>
            <a:ext cx="7788277" cy="1748468"/>
          </a:xfrm>
          <a:prstGeom prst="rect">
            <a:avLst/>
          </a:prstGeom>
        </p:spPr>
      </p:pic>
      <p:pic>
        <p:nvPicPr>
          <p:cNvPr id="3" name="Picture 2" descr="Black text on a white background&#10;&#10;Description automatically generated">
            <a:hlinkClick r:id="rId5"/>
            <a:extLst>
              <a:ext uri="{FF2B5EF4-FFF2-40B4-BE49-F238E27FC236}">
                <a16:creationId xmlns:a16="http://schemas.microsoft.com/office/drawing/2014/main" id="{8F36BB1D-AE36-CA64-39AA-0F1C761D607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923976" y="30913761"/>
            <a:ext cx="4749476" cy="1378476"/>
          </a:xfrm>
          <a:prstGeom prst="rect">
            <a:avLst/>
          </a:prstGeom>
        </p:spPr>
      </p:pic>
    </p:spTree>
    <p:extLst>
      <p:ext uri="{BB962C8B-B14F-4D97-AF65-F5344CB8AC3E}">
        <p14:creationId xmlns:p14="http://schemas.microsoft.com/office/powerpoint/2010/main" val="21210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70356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51512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9823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dirty="0"/>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24687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417454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73205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1807224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775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398682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72C3D1F1-7914-458A-AAD6-4B7F8B7C5CF9}" type="datetimeFigureOut">
              <a:rPr lang="en-US" smtClean="0"/>
              <a:t>10/25/2024</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B035C8BC-C405-451A-9D50-F41DC4C35960}" type="slidenum">
              <a:rPr lang="en-US" smtClean="0"/>
              <a:t>‹#›</a:t>
            </a:fld>
            <a:endParaRPr lang="en-US"/>
          </a:p>
        </p:txBody>
      </p:sp>
    </p:spTree>
    <p:extLst>
      <p:ext uri="{BB962C8B-B14F-4D97-AF65-F5344CB8AC3E}">
        <p14:creationId xmlns:p14="http://schemas.microsoft.com/office/powerpoint/2010/main" val="27024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72C3D1F1-7914-458A-AAD6-4B7F8B7C5CF9}" type="datetimeFigureOut">
              <a:rPr lang="en-US" smtClean="0"/>
              <a:t>10/25/2024</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B035C8BC-C405-451A-9D50-F41DC4C35960}" type="slidenum">
              <a:rPr lang="en-US" smtClean="0"/>
              <a:t>‹#›</a:t>
            </a:fld>
            <a:endParaRPr lang="en-US"/>
          </a:p>
        </p:txBody>
      </p:sp>
    </p:spTree>
    <p:extLst>
      <p:ext uri="{BB962C8B-B14F-4D97-AF65-F5344CB8AC3E}">
        <p14:creationId xmlns:p14="http://schemas.microsoft.com/office/powerpoint/2010/main" val="1734254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www.encounteringinnovation.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a:spLocks noGrp="1"/>
          </p:cNvSpPr>
          <p:nvPr>
            <p:ph type="ctrTitle" idx="4294967295"/>
          </p:nvPr>
        </p:nvSpPr>
        <p:spPr>
          <a:xfrm>
            <a:off x="10968394" y="271910"/>
            <a:ext cx="22015408" cy="2904268"/>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gn="ctr">
              <a:lnSpc>
                <a:spcPct val="80000"/>
              </a:lnSpc>
            </a:pPr>
            <a:r>
              <a:rPr lang="en-US" sz="10000" dirty="0">
                <a:solidFill>
                  <a:srgbClr val="0054A6"/>
                </a:solidFill>
              </a:rPr>
              <a:t>Technology Title Usually </a:t>
            </a:r>
            <a:br>
              <a:rPr lang="en-US" sz="10000" dirty="0">
                <a:solidFill>
                  <a:srgbClr val="0054A6"/>
                </a:solidFill>
              </a:rPr>
            </a:br>
            <a:r>
              <a:rPr lang="en-US" sz="10000" dirty="0">
                <a:solidFill>
                  <a:srgbClr val="0054A6"/>
                </a:solidFill>
              </a:rPr>
              <a:t>About this Long</a:t>
            </a:r>
            <a:endParaRPr lang="en-US" sz="7200" dirty="0">
              <a:solidFill>
                <a:srgbClr val="3284BF"/>
              </a:solidFill>
            </a:endParaRPr>
          </a:p>
        </p:txBody>
      </p:sp>
      <p:sp>
        <p:nvSpPr>
          <p:cNvPr id="10" name="Rectangle 9"/>
          <p:cNvSpPr/>
          <p:nvPr/>
        </p:nvSpPr>
        <p:spPr>
          <a:xfrm>
            <a:off x="32771975" y="6687416"/>
            <a:ext cx="10925504" cy="23774400"/>
          </a:xfrm>
          <a:prstGeom prst="rect">
            <a:avLst/>
          </a:prstGeom>
          <a:noFill/>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0"/>
          <p:cNvSpPr txBox="1"/>
          <p:nvPr/>
        </p:nvSpPr>
        <p:spPr>
          <a:xfrm>
            <a:off x="286702" y="5148214"/>
            <a:ext cx="10561355" cy="1107996"/>
          </a:xfrm>
          <a:prstGeom prst="rect">
            <a:avLst/>
          </a:prstGeom>
          <a:noFill/>
        </p:spPr>
        <p:txBody>
          <a:bodyPr wrap="square" rtlCol="0">
            <a:spAutoFit/>
          </a:bodyPr>
          <a:lstStyle/>
          <a:p>
            <a:pPr algn="ctr"/>
            <a:r>
              <a:rPr lang="en-US" sz="6000" b="1" dirty="0">
                <a:solidFill>
                  <a:srgbClr val="0054A6"/>
                </a:solidFill>
              </a:rPr>
              <a:t>Bottom</a:t>
            </a:r>
            <a:r>
              <a:rPr lang="en-US" sz="6600" b="1" dirty="0">
                <a:solidFill>
                  <a:srgbClr val="0054A6"/>
                </a:solidFill>
              </a:rPr>
              <a:t> Line Up Front (BLUF)</a:t>
            </a:r>
          </a:p>
        </p:txBody>
      </p:sp>
      <p:sp>
        <p:nvSpPr>
          <p:cNvPr id="14" name="TextBox 103"/>
          <p:cNvSpPr txBox="1"/>
          <p:nvPr/>
        </p:nvSpPr>
        <p:spPr>
          <a:xfrm>
            <a:off x="11597100" y="5088230"/>
            <a:ext cx="9664183" cy="3662541"/>
          </a:xfrm>
          <a:prstGeom prst="rect">
            <a:avLst/>
          </a:prstGeom>
          <a:noFill/>
        </p:spPr>
        <p:txBody>
          <a:bodyPr wrap="square" rtlCol="0">
            <a:spAutoFit/>
          </a:bodyPr>
          <a:lstStyle/>
          <a:p>
            <a:pPr algn="ctr"/>
            <a:r>
              <a:rPr lang="en-US" sz="7200" b="1" dirty="0">
                <a:solidFill>
                  <a:srgbClr val="0054A6"/>
                </a:solidFill>
              </a:rPr>
              <a:t> </a:t>
            </a:r>
            <a:r>
              <a:rPr lang="en-US" sz="6000" b="1" dirty="0">
                <a:solidFill>
                  <a:srgbClr val="0054A6"/>
                </a:solidFill>
              </a:rPr>
              <a:t>Relevance to DoD</a:t>
            </a:r>
          </a:p>
          <a:p>
            <a:r>
              <a:rPr lang="en-US" sz="4000" b="1" dirty="0">
                <a:solidFill>
                  <a:srgbClr val="0054A6"/>
                </a:solidFill>
              </a:rPr>
              <a:t>Category:</a:t>
            </a:r>
          </a:p>
          <a:p>
            <a:r>
              <a:rPr lang="en-US" sz="4000" b="1" dirty="0">
                <a:solidFill>
                  <a:srgbClr val="0054A6"/>
                </a:solidFill>
              </a:rPr>
              <a:t>Defense Innovation Unit (DIU) Relevance:</a:t>
            </a:r>
          </a:p>
          <a:p>
            <a:r>
              <a:rPr lang="en-US" sz="4000" b="1" dirty="0">
                <a:solidFill>
                  <a:srgbClr val="0054A6"/>
                </a:solidFill>
              </a:rPr>
              <a:t>Area of Focus:</a:t>
            </a:r>
          </a:p>
          <a:p>
            <a:r>
              <a:rPr lang="en-US" sz="4000" b="1" dirty="0">
                <a:solidFill>
                  <a:srgbClr val="0054A6"/>
                </a:solidFill>
              </a:rPr>
              <a:t>Line of Effort:</a:t>
            </a:r>
          </a:p>
        </p:txBody>
      </p:sp>
      <p:sp>
        <p:nvSpPr>
          <p:cNvPr id="16" name="TextBox 112"/>
          <p:cNvSpPr txBox="1"/>
          <p:nvPr/>
        </p:nvSpPr>
        <p:spPr>
          <a:xfrm>
            <a:off x="32930505" y="24301307"/>
            <a:ext cx="10880859" cy="1015663"/>
          </a:xfrm>
          <a:prstGeom prst="rect">
            <a:avLst/>
          </a:prstGeom>
          <a:noFill/>
        </p:spPr>
        <p:txBody>
          <a:bodyPr wrap="square" rtlCol="0">
            <a:spAutoFit/>
          </a:bodyPr>
          <a:lstStyle/>
          <a:p>
            <a:pPr algn="ctr"/>
            <a:r>
              <a:rPr lang="en-US" sz="6000" b="1" dirty="0">
                <a:solidFill>
                  <a:srgbClr val="0054A6"/>
                </a:solidFill>
              </a:rPr>
              <a:t>Acknowledgments</a:t>
            </a:r>
          </a:p>
        </p:txBody>
      </p:sp>
      <p:sp>
        <p:nvSpPr>
          <p:cNvPr id="26" name="TextBox 12"/>
          <p:cNvSpPr txBox="1"/>
          <p:nvPr/>
        </p:nvSpPr>
        <p:spPr>
          <a:xfrm>
            <a:off x="472434" y="6210065"/>
            <a:ext cx="10189889" cy="5632311"/>
          </a:xfrm>
          <a:prstGeom prst="rect">
            <a:avLst/>
          </a:prstGeom>
          <a:noFill/>
        </p:spPr>
        <p:txBody>
          <a:bodyPr wrap="square" rtlCol="0">
            <a:spAutoFit/>
          </a:bodyPr>
          <a:lstStyle/>
          <a:p>
            <a:pPr algn="just"/>
            <a:r>
              <a:rPr lang="en-US" sz="3600" dirty="0"/>
              <a:t>Place your Public BLUF here in this section.  Font as big as this 36 Point Font or as low as 32, but not any smaller.   Just realize that you have 100 words or 3 to 5 sentences. Think of this as your Elevator Pitch.  It needs to match your Public BLUF, so those who are looking for your BLUF from the on line site,  </a:t>
            </a:r>
            <a:r>
              <a:rPr lang="en-US" sz="3600" dirty="0">
                <a:hlinkClick r:id="rId2"/>
              </a:rPr>
              <a:t>www.encounteringinnovation.com</a:t>
            </a:r>
            <a:r>
              <a:rPr lang="en-US" sz="3600" dirty="0"/>
              <a:t>  will notice.  So, we need to make sure you know what 100 words looks like on this Poster Board.  One and two and three four five six seven eight nine ten.  We are here.</a:t>
            </a:r>
          </a:p>
        </p:txBody>
      </p:sp>
      <p:sp>
        <p:nvSpPr>
          <p:cNvPr id="29" name="TextBox 26"/>
          <p:cNvSpPr txBox="1"/>
          <p:nvPr/>
        </p:nvSpPr>
        <p:spPr>
          <a:xfrm>
            <a:off x="33442230" y="17966640"/>
            <a:ext cx="9976534" cy="2554545"/>
          </a:xfrm>
          <a:prstGeom prst="rect">
            <a:avLst/>
          </a:prstGeom>
          <a:noFill/>
        </p:spPr>
        <p:txBody>
          <a:bodyPr wrap="square" rtlCol="0">
            <a:spAutoFit/>
          </a:bodyPr>
          <a:lstStyle/>
          <a:p>
            <a:r>
              <a:rPr lang="en-US" sz="4000" dirty="0"/>
              <a:t>Describe your team and mention some expertise/backgrounds, accomplishment statements. Company mission, etc. can be included here. </a:t>
            </a:r>
          </a:p>
        </p:txBody>
      </p:sp>
      <p:graphicFrame>
        <p:nvGraphicFramePr>
          <p:cNvPr id="35" name="Chart 34"/>
          <p:cNvGraphicFramePr/>
          <p:nvPr>
            <p:extLst>
              <p:ext uri="{D42A27DB-BD31-4B8C-83A1-F6EECF244321}">
                <p14:modId xmlns:p14="http://schemas.microsoft.com/office/powerpoint/2010/main" val="1821546753"/>
              </p:ext>
            </p:extLst>
          </p:nvPr>
        </p:nvGraphicFramePr>
        <p:xfrm>
          <a:off x="12968087" y="26210178"/>
          <a:ext cx="6441761" cy="3583210"/>
        </p:xfrm>
        <a:graphic>
          <a:graphicData uri="http://schemas.openxmlformats.org/drawingml/2006/chart">
            <c:chart xmlns:c="http://schemas.openxmlformats.org/drawingml/2006/chart" xmlns:r="http://schemas.openxmlformats.org/officeDocument/2006/relationships" r:id="rId3"/>
          </a:graphicData>
        </a:graphic>
      </p:graphicFrame>
      <p:sp>
        <p:nvSpPr>
          <p:cNvPr id="36" name="TextBox 21"/>
          <p:cNvSpPr txBox="1"/>
          <p:nvPr/>
        </p:nvSpPr>
        <p:spPr>
          <a:xfrm>
            <a:off x="11600721" y="23196958"/>
            <a:ext cx="10395180" cy="2554545"/>
          </a:xfrm>
          <a:prstGeom prst="rect">
            <a:avLst/>
          </a:prstGeom>
          <a:noFill/>
        </p:spPr>
        <p:txBody>
          <a:bodyPr wrap="square" rtlCol="0">
            <a:spAutoFit/>
          </a:bodyPr>
          <a:lstStyle/>
          <a:p>
            <a:r>
              <a:rPr lang="en-US" sz="4000" dirty="0"/>
              <a:t>Describe your potential market, any proof of market validation, testimonials from current or potential customers, especially Primes or other Government Agencies (for DoD purposes)</a:t>
            </a:r>
          </a:p>
        </p:txBody>
      </p:sp>
      <p:sp>
        <p:nvSpPr>
          <p:cNvPr id="37" name="Rectangle 36"/>
          <p:cNvSpPr/>
          <p:nvPr/>
        </p:nvSpPr>
        <p:spPr>
          <a:xfrm>
            <a:off x="23175989" y="14595211"/>
            <a:ext cx="8227975" cy="3295712"/>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 demonstrating Scale</a:t>
            </a:r>
          </a:p>
        </p:txBody>
      </p:sp>
      <p:sp>
        <p:nvSpPr>
          <p:cNvPr id="38" name="TextBox 24"/>
          <p:cNvSpPr txBox="1"/>
          <p:nvPr/>
        </p:nvSpPr>
        <p:spPr>
          <a:xfrm>
            <a:off x="22634403" y="24864950"/>
            <a:ext cx="9235932" cy="3416320"/>
          </a:xfrm>
          <a:prstGeom prst="rect">
            <a:avLst/>
          </a:prstGeom>
          <a:noFill/>
        </p:spPr>
        <p:txBody>
          <a:bodyPr wrap="square" rtlCol="0">
            <a:spAutoFit/>
          </a:bodyPr>
          <a:lstStyle/>
          <a:p>
            <a:r>
              <a:rPr lang="en-US" sz="3600" dirty="0"/>
              <a:t>How much sooner could you bring it to market with financial help?  How much financial assistance would be required?  Realize the Tech Scouts for the Combatant Commands are looking for answers that can be delivered to the Warfighters within 12 months.</a:t>
            </a:r>
            <a:endParaRPr lang="en-US" sz="1400" dirty="0"/>
          </a:p>
        </p:txBody>
      </p:sp>
      <p:sp>
        <p:nvSpPr>
          <p:cNvPr id="46" name="TextBox 25"/>
          <p:cNvSpPr txBox="1"/>
          <p:nvPr/>
        </p:nvSpPr>
        <p:spPr>
          <a:xfrm>
            <a:off x="33369205" y="6856412"/>
            <a:ext cx="9857411" cy="5016758"/>
          </a:xfrm>
          <a:prstGeom prst="rect">
            <a:avLst/>
          </a:prstGeom>
          <a:noFill/>
        </p:spPr>
        <p:txBody>
          <a:bodyPr wrap="square" rtlCol="0">
            <a:spAutoFit/>
          </a:bodyPr>
          <a:lstStyle/>
          <a:p>
            <a:pPr marL="171450" indent="-171450">
              <a:buFont typeface="Arial" panose="020B0604020202020204" pitchFamily="34" charset="0"/>
              <a:buChar char="•"/>
            </a:pPr>
            <a:r>
              <a:rPr lang="en-US" sz="4000" dirty="0"/>
              <a:t>Status of the technology, demonstrations, special features</a:t>
            </a:r>
          </a:p>
          <a:p>
            <a:pPr marL="171450" indent="-171450">
              <a:buFont typeface="Arial" panose="020B0604020202020204" pitchFamily="34" charset="0"/>
              <a:buChar char="•"/>
            </a:pPr>
            <a:endParaRPr lang="en-US" sz="4000" dirty="0"/>
          </a:p>
          <a:p>
            <a:pPr marL="171450" indent="-171450">
              <a:buFont typeface="Arial" panose="020B0604020202020204" pitchFamily="34" charset="0"/>
              <a:buChar char="•"/>
            </a:pPr>
            <a:r>
              <a:rPr lang="en-US" sz="4000" dirty="0"/>
              <a:t>Some info about the company’s background to help communicate its capabilities and that it is stable and capable of developing to full product innovation.</a:t>
            </a:r>
          </a:p>
          <a:p>
            <a:endParaRPr lang="en-US" sz="4000" dirty="0"/>
          </a:p>
        </p:txBody>
      </p:sp>
      <p:sp>
        <p:nvSpPr>
          <p:cNvPr id="48" name="Rectangle 47"/>
          <p:cNvSpPr/>
          <p:nvPr/>
        </p:nvSpPr>
        <p:spPr>
          <a:xfrm>
            <a:off x="33987586" y="13186727"/>
            <a:ext cx="8494282" cy="3684149"/>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Photo revealing Technologies</a:t>
            </a:r>
          </a:p>
        </p:txBody>
      </p:sp>
      <p:sp>
        <p:nvSpPr>
          <p:cNvPr id="33" name="Rectangle 32"/>
          <p:cNvSpPr/>
          <p:nvPr/>
        </p:nvSpPr>
        <p:spPr>
          <a:xfrm>
            <a:off x="1821457" y="27076348"/>
            <a:ext cx="7075411" cy="2717040"/>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Optional Photo / Graphics</a:t>
            </a:r>
          </a:p>
        </p:txBody>
      </p:sp>
      <p:sp>
        <p:nvSpPr>
          <p:cNvPr id="12" name="TextBox 22"/>
          <p:cNvSpPr/>
          <p:nvPr/>
        </p:nvSpPr>
        <p:spPr>
          <a:xfrm>
            <a:off x="22350554" y="6229981"/>
            <a:ext cx="10049652" cy="6186309"/>
          </a:xfrm>
          <a:prstGeom prst="rect">
            <a:avLst/>
          </a:prstGeom>
        </p:spPr>
        <p:txBody>
          <a:bodyPr wrap="square">
            <a:spAutoFit/>
          </a:bodyPr>
          <a:lstStyle/>
          <a:p>
            <a:pPr marL="171450" indent="-171450">
              <a:buFont typeface="Arial" panose="020B0604020202020204" pitchFamily="34" charset="0"/>
              <a:buChar char="•"/>
            </a:pPr>
            <a:r>
              <a:rPr lang="en-US" sz="3600" dirty="0"/>
              <a:t>We need to understand how large and/or how small you can formulate your innovation? For example: If your innovation was a jet engine, how large can you make it and how small could you make it? If you could make it the size of a pair of dice, what power would it have or how much could it carry?</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The Range of production is another way of looking at this: How many can be produced in what time frame? Is mass production feasible? Can your innovation replace a legacy system now in place?</a:t>
            </a:r>
          </a:p>
        </p:txBody>
      </p:sp>
      <p:sp>
        <p:nvSpPr>
          <p:cNvPr id="39" name="TextBox 102"/>
          <p:cNvSpPr txBox="1"/>
          <p:nvPr/>
        </p:nvSpPr>
        <p:spPr>
          <a:xfrm>
            <a:off x="-12312" y="17978740"/>
            <a:ext cx="10880859" cy="1015663"/>
          </a:xfrm>
          <a:prstGeom prst="rect">
            <a:avLst/>
          </a:prstGeom>
          <a:noFill/>
        </p:spPr>
        <p:txBody>
          <a:bodyPr wrap="square" rtlCol="0">
            <a:spAutoFit/>
          </a:bodyPr>
          <a:lstStyle/>
          <a:p>
            <a:pPr algn="ctr"/>
            <a:r>
              <a:rPr lang="en-US" sz="6000" b="1" dirty="0">
                <a:solidFill>
                  <a:srgbClr val="0054A6"/>
                </a:solidFill>
              </a:rPr>
              <a:t>Technology / Capability Overview</a:t>
            </a:r>
          </a:p>
        </p:txBody>
      </p:sp>
      <p:sp>
        <p:nvSpPr>
          <p:cNvPr id="41" name="TextBox 110"/>
          <p:cNvSpPr txBox="1"/>
          <p:nvPr/>
        </p:nvSpPr>
        <p:spPr>
          <a:xfrm>
            <a:off x="32899949" y="5346191"/>
            <a:ext cx="10972800" cy="1529778"/>
          </a:xfrm>
          <a:prstGeom prst="rect">
            <a:avLst/>
          </a:prstGeom>
          <a:noFill/>
        </p:spPr>
        <p:txBody>
          <a:bodyPr wrap="square" rtlCol="0">
            <a:spAutoFit/>
          </a:bodyPr>
          <a:lstStyle/>
          <a:p>
            <a:pPr algn="ctr">
              <a:lnSpc>
                <a:spcPts val="5500"/>
              </a:lnSpc>
            </a:pPr>
            <a:r>
              <a:rPr lang="en-US" sz="6000" b="1" dirty="0">
                <a:solidFill>
                  <a:srgbClr val="0054A6"/>
                </a:solidFill>
              </a:rPr>
              <a:t>Past Performance of Technology and Company</a:t>
            </a:r>
          </a:p>
        </p:txBody>
      </p:sp>
      <p:sp>
        <p:nvSpPr>
          <p:cNvPr id="42" name="TextBox 106"/>
          <p:cNvSpPr txBox="1"/>
          <p:nvPr/>
        </p:nvSpPr>
        <p:spPr>
          <a:xfrm>
            <a:off x="21899629" y="18584719"/>
            <a:ext cx="11018771" cy="1015663"/>
          </a:xfrm>
          <a:prstGeom prst="rect">
            <a:avLst/>
          </a:prstGeom>
          <a:noFill/>
        </p:spPr>
        <p:txBody>
          <a:bodyPr wrap="square" rtlCol="0">
            <a:spAutoFit/>
          </a:bodyPr>
          <a:lstStyle/>
          <a:p>
            <a:pPr algn="ctr"/>
            <a:r>
              <a:rPr lang="en-US" sz="6000" b="1" dirty="0">
                <a:solidFill>
                  <a:srgbClr val="0054A6"/>
                </a:solidFill>
              </a:rPr>
              <a:t>Time &amp; Cost to Market</a:t>
            </a:r>
          </a:p>
        </p:txBody>
      </p:sp>
      <p:sp>
        <p:nvSpPr>
          <p:cNvPr id="43" name="TextBox 111"/>
          <p:cNvSpPr txBox="1"/>
          <p:nvPr/>
        </p:nvSpPr>
        <p:spPr>
          <a:xfrm>
            <a:off x="32815014" y="17067349"/>
            <a:ext cx="10880859" cy="1015663"/>
          </a:xfrm>
          <a:prstGeom prst="rect">
            <a:avLst/>
          </a:prstGeom>
          <a:noFill/>
        </p:spPr>
        <p:txBody>
          <a:bodyPr wrap="square" rtlCol="0">
            <a:spAutoFit/>
          </a:bodyPr>
          <a:lstStyle/>
          <a:p>
            <a:pPr algn="ctr"/>
            <a:r>
              <a:rPr lang="en-US" sz="6000" b="1" dirty="0">
                <a:solidFill>
                  <a:srgbClr val="0054A6"/>
                </a:solidFill>
              </a:rPr>
              <a:t>About the Company</a:t>
            </a:r>
          </a:p>
        </p:txBody>
      </p:sp>
      <p:sp>
        <p:nvSpPr>
          <p:cNvPr id="45" name="TextBox 27"/>
          <p:cNvSpPr txBox="1"/>
          <p:nvPr/>
        </p:nvSpPr>
        <p:spPr>
          <a:xfrm>
            <a:off x="33442230" y="25245473"/>
            <a:ext cx="10535013" cy="5016758"/>
          </a:xfrm>
          <a:prstGeom prst="rect">
            <a:avLst/>
          </a:prstGeom>
          <a:noFill/>
        </p:spPr>
        <p:txBody>
          <a:bodyPr wrap="square" rtlCol="0">
            <a:spAutoFit/>
          </a:bodyPr>
          <a:lstStyle/>
          <a:p>
            <a:r>
              <a:rPr lang="en-US" sz="4000" dirty="0"/>
              <a:t>Use this space if desired, or delete it and use the extra space for the categories above.  Acknowledge your program, any funding awards, important people (most significantly, DoD personnel), or any other type of support you received.  Place relevant Awards that will draw significance or companies or government agencies you are presently serving.  </a:t>
            </a:r>
          </a:p>
        </p:txBody>
      </p:sp>
      <p:sp>
        <p:nvSpPr>
          <p:cNvPr id="53" name="TextBox 52"/>
          <p:cNvSpPr txBox="1"/>
          <p:nvPr/>
        </p:nvSpPr>
        <p:spPr>
          <a:xfrm>
            <a:off x="291870" y="18935674"/>
            <a:ext cx="9670042" cy="7848302"/>
          </a:xfrm>
          <a:prstGeom prst="rect">
            <a:avLst/>
          </a:prstGeom>
          <a:noFill/>
        </p:spPr>
        <p:txBody>
          <a:bodyPr wrap="square" rtlCol="0">
            <a:spAutoFit/>
          </a:bodyPr>
          <a:lstStyle/>
          <a:p>
            <a:pPr marL="171450" indent="-171450">
              <a:buFont typeface="Arial" panose="020B0604020202020204" pitchFamily="34" charset="0"/>
              <a:buChar char="•"/>
            </a:pPr>
            <a:r>
              <a:rPr lang="en-US" sz="3600" dirty="0"/>
              <a:t>Description of the technology and its technical operation and capabilities.  Be careful with proprietary information as this is a Public Document being displayed in a Public Forum.</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Add a picture or artist’s conception if possible, in the location below, or to the right in the next column.  If to the right, click and delete photo below.</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Focused on what it can do, not so much on how it works or on the way it is packaged</a:t>
            </a:r>
          </a:p>
          <a:p>
            <a:endParaRPr lang="en-US" sz="3200" dirty="0"/>
          </a:p>
          <a:p>
            <a:endParaRPr lang="en-US" sz="4000" dirty="0"/>
          </a:p>
        </p:txBody>
      </p:sp>
      <p:sp>
        <p:nvSpPr>
          <p:cNvPr id="55" name="TextBox 13"/>
          <p:cNvSpPr txBox="1"/>
          <p:nvPr/>
        </p:nvSpPr>
        <p:spPr>
          <a:xfrm>
            <a:off x="11574609" y="8593776"/>
            <a:ext cx="9709164" cy="10618291"/>
          </a:xfrm>
          <a:prstGeom prst="rect">
            <a:avLst/>
          </a:prstGeom>
          <a:noFill/>
        </p:spPr>
        <p:txBody>
          <a:bodyPr wrap="square" rtlCol="0">
            <a:spAutoFit/>
          </a:bodyPr>
          <a:lstStyle/>
          <a:p>
            <a:pPr marL="171450" indent="-171450">
              <a:buFont typeface="Arial" panose="020B0604020202020204" pitchFamily="34" charset="0"/>
              <a:buChar char="•"/>
            </a:pPr>
            <a:r>
              <a:rPr lang="en-US" sz="3600" dirty="0"/>
              <a:t>Please Select Your Tech Category according to what you and your Tech Coach agreed to from your Quad Chart.</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Specific capabilities, packaging, characteristics that target the needs mentioned on the Combatant Command Common Capabilities Needs or get with your Science Advisor as he has categorized your technology.</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Answer the question, “Why should they care?” relative to the Combatant Command Needs.</a:t>
            </a:r>
          </a:p>
          <a:p>
            <a:pPr marL="171450" indent="-171450">
              <a:buFont typeface="Arial" panose="020B0604020202020204" pitchFamily="34" charset="0"/>
              <a:buChar char="•"/>
            </a:pPr>
            <a:endParaRPr lang="en-US" sz="3600" dirty="0"/>
          </a:p>
          <a:p>
            <a:pPr marL="171450" indent="-171450">
              <a:buFont typeface="Arial" panose="020B0604020202020204" pitchFamily="34" charset="0"/>
              <a:buChar char="•"/>
            </a:pPr>
            <a:r>
              <a:rPr lang="en-US" sz="3600" dirty="0"/>
              <a:t>Depending upon your information, you may have font size as LARGE AS 40 POINT OR as small as 32 point, but definitely no smaller than 24 point as the absolute limit.  The smaller the less likely it will be read by your audience.</a:t>
            </a:r>
          </a:p>
          <a:p>
            <a:r>
              <a:rPr lang="en-US" sz="3600" dirty="0"/>
              <a:t>.</a:t>
            </a:r>
            <a:endParaRPr lang="en-US" sz="4000" dirty="0"/>
          </a:p>
        </p:txBody>
      </p:sp>
      <p:sp>
        <p:nvSpPr>
          <p:cNvPr id="56" name="Rectangle 55"/>
          <p:cNvSpPr/>
          <p:nvPr/>
        </p:nvSpPr>
        <p:spPr>
          <a:xfrm>
            <a:off x="11766879" y="18803288"/>
            <a:ext cx="9627590" cy="3567311"/>
          </a:xfrm>
          <a:prstGeom prst="rect">
            <a:avLst/>
          </a:prstGeom>
          <a:solidFill>
            <a:srgbClr val="8BC7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DoD Centric Photo for Relevance</a:t>
            </a:r>
          </a:p>
        </p:txBody>
      </p:sp>
      <p:sp>
        <p:nvSpPr>
          <p:cNvPr id="59" name="TextBox 105"/>
          <p:cNvSpPr txBox="1"/>
          <p:nvPr/>
        </p:nvSpPr>
        <p:spPr>
          <a:xfrm>
            <a:off x="22483382" y="5221496"/>
            <a:ext cx="9124494" cy="1015663"/>
          </a:xfrm>
          <a:prstGeom prst="rect">
            <a:avLst/>
          </a:prstGeom>
          <a:noFill/>
        </p:spPr>
        <p:txBody>
          <a:bodyPr wrap="square" rtlCol="0">
            <a:spAutoFit/>
          </a:bodyPr>
          <a:lstStyle/>
          <a:p>
            <a:pPr algn="ctr"/>
            <a:r>
              <a:rPr lang="en-US" sz="6000" b="1" dirty="0">
                <a:solidFill>
                  <a:srgbClr val="0054A6"/>
                </a:solidFill>
              </a:rPr>
              <a:t>Maturity / Scalability</a:t>
            </a:r>
          </a:p>
        </p:txBody>
      </p:sp>
      <p:sp>
        <p:nvSpPr>
          <p:cNvPr id="60" name="TextBox 101"/>
          <p:cNvSpPr txBox="1"/>
          <p:nvPr/>
        </p:nvSpPr>
        <p:spPr>
          <a:xfrm>
            <a:off x="-65833" y="13227422"/>
            <a:ext cx="10285183" cy="1015663"/>
          </a:xfrm>
          <a:prstGeom prst="rect">
            <a:avLst/>
          </a:prstGeom>
          <a:noFill/>
        </p:spPr>
        <p:txBody>
          <a:bodyPr wrap="square" rtlCol="0">
            <a:spAutoFit/>
          </a:bodyPr>
          <a:lstStyle/>
          <a:p>
            <a:pPr algn="ctr"/>
            <a:r>
              <a:rPr lang="en-US" sz="6000" b="1" dirty="0">
                <a:solidFill>
                  <a:srgbClr val="0054A6"/>
                </a:solidFill>
              </a:rPr>
              <a:t>Technology Readiness Level = </a:t>
            </a:r>
          </a:p>
        </p:txBody>
      </p:sp>
      <p:sp>
        <p:nvSpPr>
          <p:cNvPr id="62" name="TextBox 20"/>
          <p:cNvSpPr txBox="1"/>
          <p:nvPr/>
        </p:nvSpPr>
        <p:spPr>
          <a:xfrm>
            <a:off x="383104" y="14211158"/>
            <a:ext cx="9836246" cy="2554545"/>
          </a:xfrm>
          <a:prstGeom prst="rect">
            <a:avLst/>
          </a:prstGeom>
          <a:noFill/>
        </p:spPr>
        <p:txBody>
          <a:bodyPr wrap="square" rtlCol="0">
            <a:spAutoFit/>
          </a:bodyPr>
          <a:lstStyle/>
          <a:p>
            <a:r>
              <a:rPr lang="en-US" sz="4000" dirty="0"/>
              <a:t>Give your explanation of Technology Readiness Level here so your audience will best understand where you are in the development of your technology.</a:t>
            </a:r>
          </a:p>
        </p:txBody>
      </p:sp>
      <p:sp>
        <p:nvSpPr>
          <p:cNvPr id="65" name="TextBox 107"/>
          <p:cNvSpPr txBox="1"/>
          <p:nvPr/>
        </p:nvSpPr>
        <p:spPr>
          <a:xfrm>
            <a:off x="22626317" y="19552886"/>
            <a:ext cx="10145658" cy="707886"/>
          </a:xfrm>
          <a:prstGeom prst="rect">
            <a:avLst/>
          </a:prstGeom>
          <a:noFill/>
        </p:spPr>
        <p:txBody>
          <a:bodyPr wrap="square" rtlCol="0">
            <a:spAutoFit/>
          </a:bodyPr>
          <a:lstStyle/>
          <a:p>
            <a:r>
              <a:rPr lang="en-US" sz="4000" b="1" dirty="0">
                <a:solidFill>
                  <a:srgbClr val="0054A6"/>
                </a:solidFill>
              </a:rPr>
              <a:t>Time to Market With Current Financial Plans:</a:t>
            </a:r>
            <a:endParaRPr lang="en-US" sz="1400" dirty="0"/>
          </a:p>
        </p:txBody>
      </p:sp>
      <p:sp>
        <p:nvSpPr>
          <p:cNvPr id="66" name="TextBox 23"/>
          <p:cNvSpPr txBox="1"/>
          <p:nvPr/>
        </p:nvSpPr>
        <p:spPr>
          <a:xfrm>
            <a:off x="22637711" y="20358417"/>
            <a:ext cx="9235932" cy="2862322"/>
          </a:xfrm>
          <a:prstGeom prst="rect">
            <a:avLst/>
          </a:prstGeom>
          <a:noFill/>
        </p:spPr>
        <p:txBody>
          <a:bodyPr wrap="square" rtlCol="0">
            <a:spAutoFit/>
          </a:bodyPr>
          <a:lstStyle/>
          <a:p>
            <a:r>
              <a:rPr lang="en-US" sz="3600" dirty="0"/>
              <a:t>1. What is the expected time to market for your technology?  </a:t>
            </a:r>
          </a:p>
          <a:p>
            <a:r>
              <a:rPr lang="en-US" sz="3600" dirty="0"/>
              <a:t>2. What is the financial support planned at this time?  Cost expectations need to be realistic, no matter what the real cost is.</a:t>
            </a:r>
          </a:p>
        </p:txBody>
      </p:sp>
      <p:sp>
        <p:nvSpPr>
          <p:cNvPr id="67" name="TextBox 108"/>
          <p:cNvSpPr txBox="1"/>
          <p:nvPr/>
        </p:nvSpPr>
        <p:spPr>
          <a:xfrm>
            <a:off x="22672010" y="24129361"/>
            <a:ext cx="10092615" cy="707886"/>
          </a:xfrm>
          <a:prstGeom prst="rect">
            <a:avLst/>
          </a:prstGeom>
          <a:noFill/>
        </p:spPr>
        <p:txBody>
          <a:bodyPr wrap="square" rtlCol="0">
            <a:spAutoFit/>
          </a:bodyPr>
          <a:lstStyle/>
          <a:p>
            <a:r>
              <a:rPr lang="en-US" sz="4000" b="1" dirty="0">
                <a:solidFill>
                  <a:srgbClr val="0054A6"/>
                </a:solidFill>
              </a:rPr>
              <a:t>Time With Additional Financial Assistance:</a:t>
            </a:r>
            <a:endParaRPr lang="en-US" sz="1400" dirty="0">
              <a:solidFill>
                <a:srgbClr val="0054A6"/>
              </a:solidFill>
            </a:endParaRPr>
          </a:p>
        </p:txBody>
      </p:sp>
      <p:sp>
        <p:nvSpPr>
          <p:cNvPr id="50" name="TextBox 104"/>
          <p:cNvSpPr txBox="1"/>
          <p:nvPr/>
        </p:nvSpPr>
        <p:spPr>
          <a:xfrm>
            <a:off x="10880858" y="22181295"/>
            <a:ext cx="11018771" cy="1015663"/>
          </a:xfrm>
          <a:prstGeom prst="rect">
            <a:avLst/>
          </a:prstGeom>
          <a:noFill/>
        </p:spPr>
        <p:txBody>
          <a:bodyPr wrap="square" rtlCol="0">
            <a:spAutoFit/>
          </a:bodyPr>
          <a:lstStyle/>
          <a:p>
            <a:pPr algn="ctr"/>
            <a:r>
              <a:rPr lang="en-US" sz="6000" b="1" dirty="0">
                <a:solidFill>
                  <a:srgbClr val="0054A6"/>
                </a:solidFill>
              </a:rPr>
              <a:t>Market Significance</a:t>
            </a:r>
          </a:p>
        </p:txBody>
      </p:sp>
      <p:sp>
        <p:nvSpPr>
          <p:cNvPr id="5" name="TextBox 11">
            <a:extLst>
              <a:ext uri="{FF2B5EF4-FFF2-40B4-BE49-F238E27FC236}">
                <a16:creationId xmlns:a16="http://schemas.microsoft.com/office/drawing/2014/main" id="{EE054365-531E-444A-83B1-2239C92C23AC}"/>
              </a:ext>
            </a:extLst>
          </p:cNvPr>
          <p:cNvSpPr txBox="1"/>
          <p:nvPr/>
        </p:nvSpPr>
        <p:spPr>
          <a:xfrm>
            <a:off x="9844369" y="13184735"/>
            <a:ext cx="1551693" cy="1015663"/>
          </a:xfrm>
          <a:prstGeom prst="rect">
            <a:avLst/>
          </a:prstGeom>
          <a:noFill/>
        </p:spPr>
        <p:txBody>
          <a:bodyPr wrap="square" rtlCol="0">
            <a:spAutoFit/>
          </a:bodyPr>
          <a:lstStyle/>
          <a:p>
            <a:r>
              <a:rPr lang="en-US" sz="6000" b="1" dirty="0">
                <a:solidFill>
                  <a:srgbClr val="0054A6"/>
                </a:solidFill>
              </a:rPr>
              <a:t>#</a:t>
            </a:r>
            <a:endParaRPr lang="en-US" sz="6000" dirty="0">
              <a:solidFill>
                <a:srgbClr val="0054A6"/>
              </a:solidFill>
            </a:endParaRPr>
          </a:p>
        </p:txBody>
      </p:sp>
      <p:sp>
        <p:nvSpPr>
          <p:cNvPr id="21" name="TextBox 10">
            <a:extLst>
              <a:ext uri="{FF2B5EF4-FFF2-40B4-BE49-F238E27FC236}">
                <a16:creationId xmlns:a16="http://schemas.microsoft.com/office/drawing/2014/main" id="{5CBE7A7E-431A-4408-AD84-2DD22BB73CA7}"/>
              </a:ext>
            </a:extLst>
          </p:cNvPr>
          <p:cNvSpPr txBox="1"/>
          <p:nvPr/>
        </p:nvSpPr>
        <p:spPr>
          <a:xfrm>
            <a:off x="13919592" y="6210065"/>
            <a:ext cx="7841434" cy="707886"/>
          </a:xfrm>
          <a:prstGeom prst="rect">
            <a:avLst/>
          </a:prstGeom>
          <a:noFill/>
        </p:spPr>
        <p:txBody>
          <a:bodyPr wrap="square" rtlCol="0">
            <a:spAutoFit/>
          </a:bodyPr>
          <a:lstStyle/>
          <a:p>
            <a:r>
              <a:rPr lang="en-US" sz="4000" b="1" dirty="0" err="1">
                <a:solidFill>
                  <a:srgbClr val="0054A6"/>
                </a:solidFill>
              </a:rPr>
              <a:t>wdafga</a:t>
            </a:r>
            <a:endParaRPr lang="en-US" sz="4000" b="1" dirty="0">
              <a:solidFill>
                <a:srgbClr val="0054A6"/>
              </a:solidFill>
            </a:endParaRPr>
          </a:p>
        </p:txBody>
      </p:sp>
      <p:sp>
        <p:nvSpPr>
          <p:cNvPr id="15" name="Rectangle 14">
            <a:extLst>
              <a:ext uri="{FF2B5EF4-FFF2-40B4-BE49-F238E27FC236}">
                <a16:creationId xmlns:a16="http://schemas.microsoft.com/office/drawing/2014/main" id="{026BFE24-A7D4-4DDF-9666-D0EFE59B21BE}"/>
              </a:ext>
            </a:extLst>
          </p:cNvPr>
          <p:cNvSpPr/>
          <p:nvPr/>
        </p:nvSpPr>
        <p:spPr>
          <a:xfrm>
            <a:off x="11038202" y="2638757"/>
            <a:ext cx="21945600" cy="2215991"/>
          </a:xfrm>
          <a:prstGeom prst="rect">
            <a:avLst/>
          </a:prstGeom>
        </p:spPr>
        <p:txBody>
          <a:bodyPr>
            <a:spAutoFit/>
          </a:bodyPr>
          <a:lstStyle/>
          <a:p>
            <a:pPr algn="ctr"/>
            <a:r>
              <a:rPr lang="en-US" sz="7200" dirty="0">
                <a:solidFill>
                  <a:srgbClr val="3284BF"/>
                </a:solidFill>
              </a:rPr>
              <a:t>Company Name:  Presenter / Team Members</a:t>
            </a:r>
            <a:br>
              <a:rPr lang="en-US" sz="3200" dirty="0">
                <a:solidFill>
                  <a:srgbClr val="3284BF"/>
                </a:solidFill>
              </a:rPr>
            </a:br>
            <a:r>
              <a:rPr lang="en-US" sz="6600" dirty="0">
                <a:solidFill>
                  <a:srgbClr val="3284BF"/>
                </a:solidFill>
              </a:rPr>
              <a:t>www.yourwebsite.com</a:t>
            </a:r>
            <a:endParaRPr lang="en-US" dirty="0"/>
          </a:p>
        </p:txBody>
      </p:sp>
      <p:sp>
        <p:nvSpPr>
          <p:cNvPr id="40" name="Rectangle 39">
            <a:extLst>
              <a:ext uri="{FF2B5EF4-FFF2-40B4-BE49-F238E27FC236}">
                <a16:creationId xmlns:a16="http://schemas.microsoft.com/office/drawing/2014/main" id="{EF1F94A3-90C1-450A-A601-E5035D0DC657}"/>
              </a:ext>
            </a:extLst>
          </p:cNvPr>
          <p:cNvSpPr/>
          <p:nvPr/>
        </p:nvSpPr>
        <p:spPr>
          <a:xfrm>
            <a:off x="2625996" y="553579"/>
            <a:ext cx="5717153" cy="3932253"/>
          </a:xfrm>
          <a:prstGeom prst="rect">
            <a:avLst/>
          </a:prstGeom>
          <a:solidFill>
            <a:schemeClr val="accent1">
              <a:lumMod val="20000"/>
              <a:lumOff val="80000"/>
            </a:schemeClr>
          </a:solidFill>
          <a:ln>
            <a:solidFill>
              <a:srgbClr val="3283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rgbClr val="3284BF"/>
                </a:solidFill>
              </a:rPr>
              <a:t>Logo for 
Company</a:t>
            </a:r>
          </a:p>
        </p:txBody>
      </p:sp>
      <p:sp>
        <p:nvSpPr>
          <p:cNvPr id="44" name="Rectangle 43">
            <a:extLst>
              <a:ext uri="{FF2B5EF4-FFF2-40B4-BE49-F238E27FC236}">
                <a16:creationId xmlns:a16="http://schemas.microsoft.com/office/drawing/2014/main" id="{2B045947-1A80-4A70-B2BD-1DF566C2EF19}"/>
              </a:ext>
            </a:extLst>
          </p:cNvPr>
          <p:cNvSpPr/>
          <p:nvPr/>
        </p:nvSpPr>
        <p:spPr>
          <a:xfrm>
            <a:off x="32978030" y="534775"/>
            <a:ext cx="10783436" cy="4016440"/>
          </a:xfrm>
          <a:prstGeom prst="rect">
            <a:avLst/>
          </a:prstGeom>
          <a:solidFill>
            <a:schemeClr val="tx2">
              <a:lumMod val="20000"/>
              <a:lumOff val="80000"/>
            </a:schemeClr>
          </a:solidFill>
          <a:ln>
            <a:solidFill>
              <a:srgbClr val="3283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a:solidFill>
                  <a:srgbClr val="3284BF"/>
                </a:solidFill>
              </a:rPr>
              <a:t>SBDC Logo from Your home state or the one assisting you</a:t>
            </a:r>
          </a:p>
        </p:txBody>
      </p:sp>
    </p:spTree>
    <p:extLst>
      <p:ext uri="{BB962C8B-B14F-4D97-AF65-F5344CB8AC3E}">
        <p14:creationId xmlns:p14="http://schemas.microsoft.com/office/powerpoint/2010/main" val="2745811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13862</TotalTime>
  <Words>801</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Technology Title Usually  About this Long</vt:lpstr>
    </vt:vector>
  </TitlesOfParts>
  <Company>UCLA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poster Author name, affiliation, email</dc:title>
  <dc:creator>William Carey</dc:creator>
  <cp:lastModifiedBy>Vicki Long</cp:lastModifiedBy>
  <cp:revision>100</cp:revision>
  <cp:lastPrinted>2018-09-14T00:57:12Z</cp:lastPrinted>
  <dcterms:created xsi:type="dcterms:W3CDTF">2015-02-24T18:33:10Z</dcterms:created>
  <dcterms:modified xsi:type="dcterms:W3CDTF">2024-10-25T16:39:28Z</dcterms:modified>
</cp:coreProperties>
</file>