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43891200" cy="32918400"/>
  <p:notesSz cx="7315200" cy="96012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888" userDrawn="1">
          <p15:clr>
            <a:srgbClr val="A4A3A4"/>
          </p15:clr>
        </p15:guide>
        <p15:guide id="3" pos="13872" userDrawn="1">
          <p15:clr>
            <a:srgbClr val="A4A3A4"/>
          </p15:clr>
        </p15:guide>
        <p15:guide id="4" pos="20736" userDrawn="1">
          <p15:clr>
            <a:srgbClr val="A4A3A4"/>
          </p15:clr>
        </p15:guide>
        <p15:guide id="5" orient="horz" pos="13824" userDrawn="1">
          <p15:clr>
            <a:srgbClr val="A4A3A4"/>
          </p15:clr>
        </p15:guide>
        <p15:guide id="6" pos="691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4A6"/>
    <a:srgbClr val="5B84BF"/>
    <a:srgbClr val="000066"/>
    <a:srgbClr val="8BC7EA"/>
    <a:srgbClr val="3283BF"/>
    <a:srgbClr val="3284BF"/>
    <a:srgbClr val="FAFAFA"/>
    <a:srgbClr val="FFC8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868" autoAdjust="0"/>
    <p:restoredTop sz="94660"/>
  </p:normalViewPr>
  <p:slideViewPr>
    <p:cSldViewPr snapToGrid="0" showGuides="1">
      <p:cViewPr varScale="1">
        <p:scale>
          <a:sx n="16" d="100"/>
          <a:sy n="16" d="100"/>
        </p:scale>
        <p:origin x="1992" y="96"/>
      </p:cViewPr>
      <p:guideLst>
        <p:guide orient="horz" pos="6888"/>
        <p:guide pos="13872"/>
        <p:guide pos="20736"/>
        <p:guide orient="horz" pos="13824"/>
        <p:guide pos="691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0873472407002346"/>
          <c:y val="0.11345063027039455"/>
          <c:w val="0.88926476745427896"/>
          <c:h val="0.7257233132125156"/>
        </c:manualLayout>
      </c:layout>
      <c:barChart>
        <c:barDir val="col"/>
        <c:grouping val="percentStacked"/>
        <c:varyColors val="0"/>
        <c:ser>
          <c:idx val="0"/>
          <c:order val="0"/>
          <c:tx>
            <c:strRef>
              <c:f>Sheet1!$B$1</c:f>
              <c:strCache>
                <c:ptCount val="1"/>
                <c:pt idx="0">
                  <c:v>Series 1</c:v>
                </c:pt>
              </c:strCache>
            </c:strRef>
          </c:tx>
          <c:spPr>
            <a:solidFill>
              <a:schemeClr val="accent1">
                <a:shade val="65000"/>
              </a:schemeClr>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4B48-4ACB-BB65-C883A418B9A0}"/>
            </c:ext>
          </c:extLst>
        </c:ser>
        <c:ser>
          <c:idx val="1"/>
          <c:order val="1"/>
          <c:tx>
            <c:strRef>
              <c:f>Sheet1!$C$1</c:f>
              <c:strCache>
                <c:ptCount val="1"/>
                <c:pt idx="0">
                  <c:v>Series 2</c:v>
                </c:pt>
              </c:strCache>
            </c:strRef>
          </c:tx>
          <c:spPr>
            <a:solidFill>
              <a:schemeClr val="accent1"/>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4B48-4ACB-BB65-C883A418B9A0}"/>
            </c:ext>
          </c:extLst>
        </c:ser>
        <c:ser>
          <c:idx val="2"/>
          <c:order val="2"/>
          <c:tx>
            <c:strRef>
              <c:f>Sheet1!$D$1</c:f>
              <c:strCache>
                <c:ptCount val="1"/>
                <c:pt idx="0">
                  <c:v>Series 3</c:v>
                </c:pt>
              </c:strCache>
            </c:strRef>
          </c:tx>
          <c:spPr>
            <a:solidFill>
              <a:schemeClr val="accent1">
                <a:tint val="65000"/>
              </a:schemeClr>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4B48-4ACB-BB65-C883A418B9A0}"/>
            </c:ext>
          </c:extLst>
        </c:ser>
        <c:dLbls>
          <c:showLegendKey val="0"/>
          <c:showVal val="0"/>
          <c:showCatName val="0"/>
          <c:showSerName val="0"/>
          <c:showPercent val="0"/>
          <c:showBubbleSize val="0"/>
        </c:dLbls>
        <c:gapWidth val="150"/>
        <c:overlap val="100"/>
        <c:axId val="231233480"/>
        <c:axId val="231231912"/>
      </c:barChart>
      <c:catAx>
        <c:axId val="231233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31231912"/>
        <c:crosses val="autoZero"/>
        <c:auto val="1"/>
        <c:lblAlgn val="ctr"/>
        <c:lblOffset val="100"/>
        <c:noMultiLvlLbl val="0"/>
      </c:catAx>
      <c:valAx>
        <c:axId val="23123191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312334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4">
  <a:schemeClr val="accent1"/>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s://www.encounteringinnovation.com/ei-annual-conference-2024" TargetMode="External"/><Relationship Id="rId7" Type="http://schemas.openxmlformats.org/officeDocument/2006/relationships/image" Target="../media/image3.png"/><Relationship Id="rId2" Type="http://schemas.openxmlformats.org/officeDocument/2006/relationships/hyperlink" Target="http://www.encounteringinnovation.com/" TargetMode="External"/><Relationship Id="rId1" Type="http://schemas.openxmlformats.org/officeDocument/2006/relationships/slideMaster" Target="../slideMasters/slideMaster1.xml"/><Relationship Id="rId6" Type="http://schemas.openxmlformats.org/officeDocument/2006/relationships/hyperlink" Target="https://www.gpmac.org/" TargetMode="External"/><Relationship Id="rId5" Type="http://schemas.openxmlformats.org/officeDocument/2006/relationships/image" Target="../media/image2.png"/><Relationship Id="rId4"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93F3F7D5-D174-4906-88C7-991C2AD8CCE4}"/>
              </a:ext>
            </a:extLst>
          </p:cNvPr>
          <p:cNvCxnSpPr>
            <a:cxnSpLocks/>
          </p:cNvCxnSpPr>
          <p:nvPr userDrawn="1"/>
        </p:nvCxnSpPr>
        <p:spPr>
          <a:xfrm>
            <a:off x="32899949" y="-12296"/>
            <a:ext cx="0" cy="30353651"/>
          </a:xfrm>
          <a:prstGeom prst="line">
            <a:avLst/>
          </a:prstGeom>
          <a:ln w="2540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14976847-6EFF-4B81-9CB1-D1F63ADFEECE}"/>
              </a:ext>
            </a:extLst>
          </p:cNvPr>
          <p:cNvCxnSpPr>
            <a:cxnSpLocks/>
          </p:cNvCxnSpPr>
          <p:nvPr userDrawn="1"/>
        </p:nvCxnSpPr>
        <p:spPr>
          <a:xfrm>
            <a:off x="10968394" y="-31895"/>
            <a:ext cx="0" cy="30258950"/>
          </a:xfrm>
          <a:prstGeom prst="line">
            <a:avLst/>
          </a:prstGeom>
          <a:ln w="2540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57275572-1890-46B3-9D6D-935042B75E43}"/>
              </a:ext>
            </a:extLst>
          </p:cNvPr>
          <p:cNvSpPr/>
          <p:nvPr userDrawn="1"/>
        </p:nvSpPr>
        <p:spPr>
          <a:xfrm>
            <a:off x="809306" y="4887265"/>
            <a:ext cx="42062400" cy="228600"/>
          </a:xfrm>
          <a:prstGeom prst="rect">
            <a:avLst/>
          </a:prstGeom>
          <a:solidFill>
            <a:srgbClr val="00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3" name="Rectangle 12">
            <a:extLst>
              <a:ext uri="{FF2B5EF4-FFF2-40B4-BE49-F238E27FC236}">
                <a16:creationId xmlns:a16="http://schemas.microsoft.com/office/drawing/2014/main" id="{3728F767-44F5-4208-BB60-F55AE459079E}"/>
              </a:ext>
            </a:extLst>
          </p:cNvPr>
          <p:cNvSpPr/>
          <p:nvPr userDrawn="1"/>
        </p:nvSpPr>
        <p:spPr>
          <a:xfrm>
            <a:off x="15544800" y="7315200"/>
            <a:ext cx="12801600" cy="23774400"/>
          </a:xfrm>
          <a:prstGeom prst="rect">
            <a:avLst/>
          </a:prstGeom>
          <a:noFill/>
          <a:ln w="1270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1DD48D70-8398-4EBA-A107-DDA1F416749F}"/>
              </a:ext>
            </a:extLst>
          </p:cNvPr>
          <p:cNvSpPr/>
          <p:nvPr userDrawn="1"/>
        </p:nvSpPr>
        <p:spPr>
          <a:xfrm>
            <a:off x="32835962" y="6127613"/>
            <a:ext cx="10925504" cy="23774400"/>
          </a:xfrm>
          <a:prstGeom prst="rect">
            <a:avLst/>
          </a:prstGeom>
          <a:noFill/>
          <a:ln w="1270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ACA33637-A7F7-4820-9F35-280DE25D3A71}"/>
              </a:ext>
            </a:extLst>
          </p:cNvPr>
          <p:cNvSpPr/>
          <p:nvPr userDrawn="1"/>
        </p:nvSpPr>
        <p:spPr>
          <a:xfrm>
            <a:off x="997446" y="30112755"/>
            <a:ext cx="42062400" cy="228600"/>
          </a:xfrm>
          <a:prstGeom prst="rect">
            <a:avLst/>
          </a:prstGeom>
          <a:solidFill>
            <a:srgbClr val="3283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28" name="Rectangle 27">
            <a:extLst>
              <a:ext uri="{FF2B5EF4-FFF2-40B4-BE49-F238E27FC236}">
                <a16:creationId xmlns:a16="http://schemas.microsoft.com/office/drawing/2014/main" id="{270F2792-2C06-424A-A324-5B19DE6CCCE3}"/>
              </a:ext>
            </a:extLst>
          </p:cNvPr>
          <p:cNvSpPr/>
          <p:nvPr userDrawn="1"/>
        </p:nvSpPr>
        <p:spPr>
          <a:xfrm>
            <a:off x="33900372" y="360894"/>
            <a:ext cx="10783438" cy="25032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a:defRPr/>
            </a:pPr>
            <a:endParaRPr lang="en-US" sz="6000" b="1" dirty="0">
              <a:solidFill>
                <a:srgbClr val="0070C0"/>
              </a:solidFill>
            </a:endParaRPr>
          </a:p>
        </p:txBody>
      </p:sp>
      <p:sp>
        <p:nvSpPr>
          <p:cNvPr id="50" name="TextBox 109">
            <a:extLst>
              <a:ext uri="{FF2B5EF4-FFF2-40B4-BE49-F238E27FC236}">
                <a16:creationId xmlns:a16="http://schemas.microsoft.com/office/drawing/2014/main" id="{C87B0D15-6245-40C9-85BE-23B85D4E0BA7}"/>
              </a:ext>
            </a:extLst>
          </p:cNvPr>
          <p:cNvSpPr txBox="1"/>
          <p:nvPr userDrawn="1"/>
        </p:nvSpPr>
        <p:spPr>
          <a:xfrm>
            <a:off x="22967308" y="30695250"/>
            <a:ext cx="13472372" cy="923330"/>
          </a:xfrm>
          <a:prstGeom prst="rect">
            <a:avLst/>
          </a:prstGeom>
          <a:noFill/>
        </p:spPr>
        <p:txBody>
          <a:bodyPr wrap="square" rtlCol="0">
            <a:spAutoFit/>
          </a:bodyPr>
          <a:lstStyle/>
          <a:p>
            <a:r>
              <a:rPr lang="en-US" sz="5400" dirty="0">
                <a:solidFill>
                  <a:schemeClr val="accent1">
                    <a:lumMod val="75000"/>
                  </a:schemeClr>
                </a:solidFill>
                <a:hlinkClick r:id="rId2"/>
              </a:rPr>
              <a:t>www.EncounteringInnovation.com</a:t>
            </a:r>
            <a:endParaRPr lang="en-US" sz="6600" dirty="0">
              <a:solidFill>
                <a:schemeClr val="accent1">
                  <a:lumMod val="75000"/>
                </a:schemeClr>
              </a:solidFill>
            </a:endParaRPr>
          </a:p>
        </p:txBody>
      </p:sp>
      <p:sp>
        <p:nvSpPr>
          <p:cNvPr id="26" name="Text Box 3">
            <a:extLst>
              <a:ext uri="{FF2B5EF4-FFF2-40B4-BE49-F238E27FC236}">
                <a16:creationId xmlns:a16="http://schemas.microsoft.com/office/drawing/2014/main" id="{DB44AF2A-17F9-4969-937D-AADF2D320503}"/>
              </a:ext>
            </a:extLst>
          </p:cNvPr>
          <p:cNvSpPr txBox="1"/>
          <p:nvPr userDrawn="1"/>
        </p:nvSpPr>
        <p:spPr>
          <a:xfrm>
            <a:off x="6895387" y="30706856"/>
            <a:ext cx="3497585" cy="1941312"/>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5000"/>
              </a:lnSpc>
              <a:spcBef>
                <a:spcPts val="0"/>
              </a:spcBef>
              <a:spcAft>
                <a:spcPts val="0"/>
              </a:spcAft>
            </a:pPr>
            <a:r>
              <a:rPr lang="en-US" sz="2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15000"/>
              </a:lnSpc>
              <a:spcBef>
                <a:spcPts val="0"/>
              </a:spcBef>
              <a:spcAft>
                <a:spcPts val="0"/>
              </a:spcAft>
            </a:pPr>
            <a:r>
              <a:rPr lang="en-US" sz="4800" b="1" dirty="0">
                <a:effectLst/>
                <a:latin typeface="Times New Roman" panose="02020603050405020304" pitchFamily="18" charset="0"/>
                <a:ea typeface="Calibri" panose="020F0502020204030204" pitchFamily="34" charset="0"/>
                <a:cs typeface="Times New Roman" panose="02020603050405020304" pitchFamily="18" charset="0"/>
                <a:hlinkClick r:id="rId3"/>
              </a:rPr>
              <a:t>July 22-26, 2024</a:t>
            </a:r>
            <a:endParaRPr lang="en-US" sz="4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endParaRPr lang="en-US" sz="6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p:txBody>
      </p:sp>
      <p:pic>
        <p:nvPicPr>
          <p:cNvPr id="4" name="Picture 3">
            <a:extLst>
              <a:ext uri="{FF2B5EF4-FFF2-40B4-BE49-F238E27FC236}">
                <a16:creationId xmlns:a16="http://schemas.microsoft.com/office/drawing/2014/main" id="{0E815EA5-7B15-F647-EFC7-E6FE1E7A4A6A}"/>
              </a:ext>
            </a:extLst>
          </p:cNvPr>
          <p:cNvPicPr>
            <a:picLocks noChangeAspect="1"/>
          </p:cNvPicPr>
          <p:nvPr userDrawn="1"/>
        </p:nvPicPr>
        <p:blipFill>
          <a:blip r:embed="rId4"/>
          <a:stretch>
            <a:fillRect/>
          </a:stretch>
        </p:blipFill>
        <p:spPr>
          <a:xfrm>
            <a:off x="38298714" y="30436160"/>
            <a:ext cx="4419176" cy="2417548"/>
          </a:xfrm>
          <a:prstGeom prst="rect">
            <a:avLst/>
          </a:prstGeom>
        </p:spPr>
      </p:pic>
      <p:pic>
        <p:nvPicPr>
          <p:cNvPr id="2" name="Picture 1" descr="A red background with white text&#10;&#10;Description automatically generated">
            <a:hlinkClick r:id="rId2"/>
            <a:extLst>
              <a:ext uri="{FF2B5EF4-FFF2-40B4-BE49-F238E27FC236}">
                <a16:creationId xmlns:a16="http://schemas.microsoft.com/office/drawing/2014/main" id="{8BE7E3FE-C201-2DC5-9173-CB31ACEC57A6}"/>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41943" y="30706856"/>
            <a:ext cx="5470339" cy="1823448"/>
          </a:xfrm>
          <a:prstGeom prst="rect">
            <a:avLst/>
          </a:prstGeom>
        </p:spPr>
      </p:pic>
      <p:pic>
        <p:nvPicPr>
          <p:cNvPr id="5" name="Picture 4" descr="A black background with white text&#10;&#10;Description automatically generated">
            <a:hlinkClick r:id="rId6"/>
            <a:extLst>
              <a:ext uri="{FF2B5EF4-FFF2-40B4-BE49-F238E27FC236}">
                <a16:creationId xmlns:a16="http://schemas.microsoft.com/office/drawing/2014/main" id="{2733EB8D-C1C5-19A2-A748-B945FD80EBA9}"/>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1151772" y="30980901"/>
            <a:ext cx="6725061" cy="1275357"/>
          </a:xfrm>
          <a:prstGeom prst="rect">
            <a:avLst/>
          </a:prstGeom>
        </p:spPr>
      </p:pic>
      <p:pic>
        <p:nvPicPr>
          <p:cNvPr id="6" name="Picture 5" descr="A blue buffalo with yellow lightning bolt and words&#10;&#10;Description automatically generated">
            <a:hlinkClick r:id="rId6"/>
            <a:extLst>
              <a:ext uri="{FF2B5EF4-FFF2-40B4-BE49-F238E27FC236}">
                <a16:creationId xmlns:a16="http://schemas.microsoft.com/office/drawing/2014/main" id="{3919B3E1-A0F2-E33D-43E0-4658D9F2D027}"/>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9537063" y="30739850"/>
            <a:ext cx="1905070" cy="1908318"/>
          </a:xfrm>
          <a:prstGeom prst="rect">
            <a:avLst/>
          </a:prstGeom>
        </p:spPr>
      </p:pic>
    </p:spTree>
    <p:extLst>
      <p:ext uri="{BB962C8B-B14F-4D97-AF65-F5344CB8AC3E}">
        <p14:creationId xmlns:p14="http://schemas.microsoft.com/office/powerpoint/2010/main" val="212100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3017520" y="30510487"/>
            <a:ext cx="9875520" cy="1752600"/>
          </a:xfrm>
          <a:prstGeom prst="rect">
            <a:avLst/>
          </a:prstGeom>
        </p:spPr>
        <p:txBody>
          <a:bodyPr/>
          <a:lstStyle/>
          <a:p>
            <a:fld id="{72C3D1F1-7914-458A-AAD6-4B7F8B7C5CF9}" type="datetimeFigureOut">
              <a:rPr lang="en-US" smtClean="0"/>
              <a:t>5/31/2024</a:t>
            </a:fld>
            <a:endParaRPr lang="en-US"/>
          </a:p>
        </p:txBody>
      </p:sp>
      <p:sp>
        <p:nvSpPr>
          <p:cNvPr id="5" name="Footer Placeholder 4"/>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30998160" y="30510487"/>
            <a:ext cx="9875520" cy="1752600"/>
          </a:xfrm>
          <a:prstGeom prst="rect">
            <a:avLst/>
          </a:prstGeom>
        </p:spPr>
        <p:txBody>
          <a:bodyPr/>
          <a:lstStyle/>
          <a:p>
            <a:fld id="{B035C8BC-C405-451A-9D50-F41DC4C35960}" type="slidenum">
              <a:rPr lang="en-US" smtClean="0"/>
              <a:t>‹#›</a:t>
            </a:fld>
            <a:endParaRPr lang="en-US"/>
          </a:p>
        </p:txBody>
      </p:sp>
    </p:spTree>
    <p:extLst>
      <p:ext uri="{BB962C8B-B14F-4D97-AF65-F5344CB8AC3E}">
        <p14:creationId xmlns:p14="http://schemas.microsoft.com/office/powerpoint/2010/main" val="2703569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3017520" y="30510487"/>
            <a:ext cx="9875520" cy="1752600"/>
          </a:xfrm>
          <a:prstGeom prst="rect">
            <a:avLst/>
          </a:prstGeom>
        </p:spPr>
        <p:txBody>
          <a:bodyPr/>
          <a:lstStyle/>
          <a:p>
            <a:fld id="{72C3D1F1-7914-458A-AAD6-4B7F8B7C5CF9}" type="datetimeFigureOut">
              <a:rPr lang="en-US" smtClean="0"/>
              <a:t>5/31/2024</a:t>
            </a:fld>
            <a:endParaRPr lang="en-US"/>
          </a:p>
        </p:txBody>
      </p:sp>
      <p:sp>
        <p:nvSpPr>
          <p:cNvPr id="5" name="Footer Placeholder 4"/>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30998160" y="30510487"/>
            <a:ext cx="9875520" cy="1752600"/>
          </a:xfrm>
          <a:prstGeom prst="rect">
            <a:avLst/>
          </a:prstGeom>
        </p:spPr>
        <p:txBody>
          <a:bodyPr/>
          <a:lstStyle/>
          <a:p>
            <a:fld id="{B035C8BC-C405-451A-9D50-F41DC4C35960}" type="slidenum">
              <a:rPr lang="en-US" smtClean="0"/>
              <a:t>‹#›</a:t>
            </a:fld>
            <a:endParaRPr lang="en-US"/>
          </a:p>
        </p:txBody>
      </p:sp>
    </p:spTree>
    <p:extLst>
      <p:ext uri="{BB962C8B-B14F-4D97-AF65-F5344CB8AC3E}">
        <p14:creationId xmlns:p14="http://schemas.microsoft.com/office/powerpoint/2010/main" val="2515123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969823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017520" y="30510487"/>
            <a:ext cx="9875520" cy="1752600"/>
          </a:xfrm>
          <a:prstGeom prst="rect">
            <a:avLst/>
          </a:prstGeom>
        </p:spPr>
        <p:txBody>
          <a:bodyPr/>
          <a:lstStyle/>
          <a:p>
            <a:fld id="{72C3D1F1-7914-458A-AAD6-4B7F8B7C5CF9}" type="datetimeFigureOut">
              <a:rPr lang="en-US" smtClean="0"/>
              <a:t>5/31/2024</a:t>
            </a:fld>
            <a:endParaRPr lang="en-US" dirty="0"/>
          </a:p>
        </p:txBody>
      </p:sp>
      <p:sp>
        <p:nvSpPr>
          <p:cNvPr id="5" name="Footer Placeholder 4"/>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30998160" y="30510487"/>
            <a:ext cx="9875520" cy="1752600"/>
          </a:xfrm>
          <a:prstGeom prst="rect">
            <a:avLst/>
          </a:prstGeom>
        </p:spPr>
        <p:txBody>
          <a:bodyPr/>
          <a:lstStyle/>
          <a:p>
            <a:fld id="{B035C8BC-C405-451A-9D50-F41DC4C35960}" type="slidenum">
              <a:rPr lang="en-US" smtClean="0"/>
              <a:t>‹#›</a:t>
            </a:fld>
            <a:endParaRPr lang="en-US"/>
          </a:p>
        </p:txBody>
      </p:sp>
    </p:spTree>
    <p:extLst>
      <p:ext uri="{BB962C8B-B14F-4D97-AF65-F5344CB8AC3E}">
        <p14:creationId xmlns:p14="http://schemas.microsoft.com/office/powerpoint/2010/main" val="3246878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3017520" y="30510487"/>
            <a:ext cx="9875520" cy="1752600"/>
          </a:xfrm>
          <a:prstGeom prst="rect">
            <a:avLst/>
          </a:prstGeom>
        </p:spPr>
        <p:txBody>
          <a:bodyPr/>
          <a:lstStyle/>
          <a:p>
            <a:fld id="{72C3D1F1-7914-458A-AAD6-4B7F8B7C5CF9}" type="datetimeFigureOut">
              <a:rPr lang="en-US" smtClean="0"/>
              <a:t>5/31/2024</a:t>
            </a:fld>
            <a:endParaRPr lang="en-US"/>
          </a:p>
        </p:txBody>
      </p:sp>
      <p:sp>
        <p:nvSpPr>
          <p:cNvPr id="6" name="Footer Placeholder 5"/>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30998160" y="30510487"/>
            <a:ext cx="9875520" cy="1752600"/>
          </a:xfrm>
          <a:prstGeom prst="rect">
            <a:avLst/>
          </a:prstGeom>
        </p:spPr>
        <p:txBody>
          <a:bodyPr/>
          <a:lstStyle/>
          <a:p>
            <a:fld id="{B035C8BC-C405-451A-9D50-F41DC4C35960}" type="slidenum">
              <a:rPr lang="en-US" smtClean="0"/>
              <a:t>‹#›</a:t>
            </a:fld>
            <a:endParaRPr lang="en-US"/>
          </a:p>
        </p:txBody>
      </p:sp>
    </p:spTree>
    <p:extLst>
      <p:ext uri="{BB962C8B-B14F-4D97-AF65-F5344CB8AC3E}">
        <p14:creationId xmlns:p14="http://schemas.microsoft.com/office/powerpoint/2010/main" val="4174547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3017520" y="30510487"/>
            <a:ext cx="9875520" cy="1752600"/>
          </a:xfrm>
          <a:prstGeom prst="rect">
            <a:avLst/>
          </a:prstGeom>
        </p:spPr>
        <p:txBody>
          <a:bodyPr/>
          <a:lstStyle/>
          <a:p>
            <a:fld id="{72C3D1F1-7914-458A-AAD6-4B7F8B7C5CF9}" type="datetimeFigureOut">
              <a:rPr lang="en-US" smtClean="0"/>
              <a:t>5/31/2024</a:t>
            </a:fld>
            <a:endParaRPr lang="en-US"/>
          </a:p>
        </p:txBody>
      </p:sp>
      <p:sp>
        <p:nvSpPr>
          <p:cNvPr id="8" name="Footer Placeholder 7"/>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9" name="Slide Number Placeholder 8"/>
          <p:cNvSpPr>
            <a:spLocks noGrp="1"/>
          </p:cNvSpPr>
          <p:nvPr>
            <p:ph type="sldNum" sz="quarter" idx="12"/>
          </p:nvPr>
        </p:nvSpPr>
        <p:spPr>
          <a:xfrm>
            <a:off x="30998160" y="30510487"/>
            <a:ext cx="9875520" cy="1752600"/>
          </a:xfrm>
          <a:prstGeom prst="rect">
            <a:avLst/>
          </a:prstGeom>
        </p:spPr>
        <p:txBody>
          <a:bodyPr/>
          <a:lstStyle/>
          <a:p>
            <a:fld id="{B035C8BC-C405-451A-9D50-F41DC4C35960}" type="slidenum">
              <a:rPr lang="en-US" smtClean="0"/>
              <a:t>‹#›</a:t>
            </a:fld>
            <a:endParaRPr lang="en-US"/>
          </a:p>
        </p:txBody>
      </p:sp>
    </p:spTree>
    <p:extLst>
      <p:ext uri="{BB962C8B-B14F-4D97-AF65-F5344CB8AC3E}">
        <p14:creationId xmlns:p14="http://schemas.microsoft.com/office/powerpoint/2010/main" val="3732054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3017520" y="30510487"/>
            <a:ext cx="9875520" cy="1752600"/>
          </a:xfrm>
          <a:prstGeom prst="rect">
            <a:avLst/>
          </a:prstGeom>
        </p:spPr>
        <p:txBody>
          <a:bodyPr/>
          <a:lstStyle/>
          <a:p>
            <a:fld id="{72C3D1F1-7914-458A-AAD6-4B7F8B7C5CF9}" type="datetimeFigureOut">
              <a:rPr lang="en-US" smtClean="0"/>
              <a:t>5/31/2024</a:t>
            </a:fld>
            <a:endParaRPr lang="en-US"/>
          </a:p>
        </p:txBody>
      </p:sp>
      <p:sp>
        <p:nvSpPr>
          <p:cNvPr id="4" name="Footer Placeholder 3"/>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5" name="Slide Number Placeholder 4"/>
          <p:cNvSpPr>
            <a:spLocks noGrp="1"/>
          </p:cNvSpPr>
          <p:nvPr>
            <p:ph type="sldNum" sz="quarter" idx="12"/>
          </p:nvPr>
        </p:nvSpPr>
        <p:spPr>
          <a:xfrm>
            <a:off x="30998160" y="30510487"/>
            <a:ext cx="9875520" cy="1752600"/>
          </a:xfrm>
          <a:prstGeom prst="rect">
            <a:avLst/>
          </a:prstGeom>
        </p:spPr>
        <p:txBody>
          <a:bodyPr/>
          <a:lstStyle/>
          <a:p>
            <a:fld id="{B035C8BC-C405-451A-9D50-F41DC4C35960}" type="slidenum">
              <a:rPr lang="en-US" smtClean="0"/>
              <a:t>‹#›</a:t>
            </a:fld>
            <a:endParaRPr lang="en-US"/>
          </a:p>
        </p:txBody>
      </p:sp>
    </p:spTree>
    <p:extLst>
      <p:ext uri="{BB962C8B-B14F-4D97-AF65-F5344CB8AC3E}">
        <p14:creationId xmlns:p14="http://schemas.microsoft.com/office/powerpoint/2010/main" val="1807224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3017520" y="30510487"/>
            <a:ext cx="9875520" cy="1752600"/>
          </a:xfrm>
          <a:prstGeom prst="rect">
            <a:avLst/>
          </a:prstGeom>
        </p:spPr>
        <p:txBody>
          <a:bodyPr/>
          <a:lstStyle/>
          <a:p>
            <a:fld id="{72C3D1F1-7914-458A-AAD6-4B7F8B7C5CF9}" type="datetimeFigureOut">
              <a:rPr lang="en-US" smtClean="0"/>
              <a:t>5/31/2024</a:t>
            </a:fld>
            <a:endParaRPr lang="en-US"/>
          </a:p>
        </p:txBody>
      </p:sp>
      <p:sp>
        <p:nvSpPr>
          <p:cNvPr id="3" name="Footer Placeholder 2"/>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4" name="Slide Number Placeholder 3"/>
          <p:cNvSpPr>
            <a:spLocks noGrp="1"/>
          </p:cNvSpPr>
          <p:nvPr>
            <p:ph type="sldNum" sz="quarter" idx="12"/>
          </p:nvPr>
        </p:nvSpPr>
        <p:spPr>
          <a:xfrm>
            <a:off x="30998160" y="30510487"/>
            <a:ext cx="9875520" cy="1752600"/>
          </a:xfrm>
          <a:prstGeom prst="rect">
            <a:avLst/>
          </a:prstGeom>
        </p:spPr>
        <p:txBody>
          <a:bodyPr/>
          <a:lstStyle/>
          <a:p>
            <a:fld id="{B035C8BC-C405-451A-9D50-F41DC4C35960}" type="slidenum">
              <a:rPr lang="en-US" smtClean="0"/>
              <a:t>‹#›</a:t>
            </a:fld>
            <a:endParaRPr lang="en-US"/>
          </a:p>
        </p:txBody>
      </p:sp>
    </p:spTree>
    <p:extLst>
      <p:ext uri="{BB962C8B-B14F-4D97-AF65-F5344CB8AC3E}">
        <p14:creationId xmlns:p14="http://schemas.microsoft.com/office/powerpoint/2010/main" val="37757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a:xfrm>
            <a:off x="3017520" y="30510487"/>
            <a:ext cx="9875520" cy="1752600"/>
          </a:xfrm>
          <a:prstGeom prst="rect">
            <a:avLst/>
          </a:prstGeom>
        </p:spPr>
        <p:txBody>
          <a:bodyPr/>
          <a:lstStyle/>
          <a:p>
            <a:fld id="{72C3D1F1-7914-458A-AAD6-4B7F8B7C5CF9}" type="datetimeFigureOut">
              <a:rPr lang="en-US" smtClean="0"/>
              <a:t>5/31/2024</a:t>
            </a:fld>
            <a:endParaRPr lang="en-US"/>
          </a:p>
        </p:txBody>
      </p:sp>
      <p:sp>
        <p:nvSpPr>
          <p:cNvPr id="6" name="Footer Placeholder 5"/>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30998160" y="30510487"/>
            <a:ext cx="9875520" cy="1752600"/>
          </a:xfrm>
          <a:prstGeom prst="rect">
            <a:avLst/>
          </a:prstGeom>
        </p:spPr>
        <p:txBody>
          <a:bodyPr/>
          <a:lstStyle/>
          <a:p>
            <a:fld id="{B035C8BC-C405-451A-9D50-F41DC4C35960}" type="slidenum">
              <a:rPr lang="en-US" smtClean="0"/>
              <a:t>‹#›</a:t>
            </a:fld>
            <a:endParaRPr lang="en-US"/>
          </a:p>
        </p:txBody>
      </p:sp>
    </p:spTree>
    <p:extLst>
      <p:ext uri="{BB962C8B-B14F-4D97-AF65-F5344CB8AC3E}">
        <p14:creationId xmlns:p14="http://schemas.microsoft.com/office/powerpoint/2010/main" val="3986821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a:xfrm>
            <a:off x="3017520" y="30510487"/>
            <a:ext cx="9875520" cy="1752600"/>
          </a:xfrm>
          <a:prstGeom prst="rect">
            <a:avLst/>
          </a:prstGeom>
        </p:spPr>
        <p:txBody>
          <a:bodyPr/>
          <a:lstStyle/>
          <a:p>
            <a:fld id="{72C3D1F1-7914-458A-AAD6-4B7F8B7C5CF9}" type="datetimeFigureOut">
              <a:rPr lang="en-US" smtClean="0"/>
              <a:t>5/31/2024</a:t>
            </a:fld>
            <a:endParaRPr lang="en-US"/>
          </a:p>
        </p:txBody>
      </p:sp>
      <p:sp>
        <p:nvSpPr>
          <p:cNvPr id="6" name="Footer Placeholder 5"/>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30998160" y="30510487"/>
            <a:ext cx="9875520" cy="1752600"/>
          </a:xfrm>
          <a:prstGeom prst="rect">
            <a:avLst/>
          </a:prstGeom>
        </p:spPr>
        <p:txBody>
          <a:bodyPr/>
          <a:lstStyle/>
          <a:p>
            <a:fld id="{B035C8BC-C405-451A-9D50-F41DC4C35960}" type="slidenum">
              <a:rPr lang="en-US" smtClean="0"/>
              <a:t>‹#›</a:t>
            </a:fld>
            <a:endParaRPr lang="en-US"/>
          </a:p>
        </p:txBody>
      </p:sp>
    </p:spTree>
    <p:extLst>
      <p:ext uri="{BB962C8B-B14F-4D97-AF65-F5344CB8AC3E}">
        <p14:creationId xmlns:p14="http://schemas.microsoft.com/office/powerpoint/2010/main" val="270243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72C3D1F1-7914-458A-AAD6-4B7F8B7C5CF9}" type="datetimeFigureOut">
              <a:rPr lang="en-US" smtClean="0"/>
              <a:t>5/31/2024</a:t>
            </a:fld>
            <a:endParaRPr lang="en-US" dirty="0"/>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B035C8BC-C405-451A-9D50-F41DC4C35960}" type="slidenum">
              <a:rPr lang="en-US" smtClean="0"/>
              <a:t>‹#›</a:t>
            </a:fld>
            <a:endParaRPr lang="en-US"/>
          </a:p>
        </p:txBody>
      </p:sp>
    </p:spTree>
    <p:extLst>
      <p:ext uri="{BB962C8B-B14F-4D97-AF65-F5344CB8AC3E}">
        <p14:creationId xmlns:p14="http://schemas.microsoft.com/office/powerpoint/2010/main" val="17342547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chart" Target="../charts/chart1.xml"/><Relationship Id="rId1" Type="http://schemas.openxmlformats.org/officeDocument/2006/relationships/slideLayout" Target="../slideLayouts/slideLayout1.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4"/>
          <p:cNvSpPr>
            <a:spLocks noGrp="1"/>
          </p:cNvSpPr>
          <p:nvPr>
            <p:ph type="ctrTitle" idx="4294967295"/>
          </p:nvPr>
        </p:nvSpPr>
        <p:spPr>
          <a:xfrm>
            <a:off x="10968394" y="271910"/>
            <a:ext cx="22015408" cy="2904268"/>
          </a:xfrm>
          <a:noFill/>
          <a:ln>
            <a:noFill/>
          </a:ln>
        </p:spPr>
        <p:style>
          <a:lnRef idx="2">
            <a:schemeClr val="dk1"/>
          </a:lnRef>
          <a:fillRef idx="1">
            <a:schemeClr val="lt1"/>
          </a:fillRef>
          <a:effectRef idx="0">
            <a:schemeClr val="dk1"/>
          </a:effectRef>
          <a:fontRef idx="minor">
            <a:schemeClr val="dk1"/>
          </a:fontRef>
        </p:style>
        <p:txBody>
          <a:bodyPr anchor="t">
            <a:normAutofit/>
          </a:bodyPr>
          <a:lstStyle/>
          <a:p>
            <a:pPr algn="ctr"/>
            <a:r>
              <a:rPr lang="en-US" sz="9600" b="1" i="0" u="none" strike="noStrike" dirty="0">
                <a:solidFill>
                  <a:srgbClr val="000000"/>
                </a:solidFill>
                <a:effectLst/>
                <a:highlight>
                  <a:srgbClr val="F5F5F5"/>
                </a:highlight>
                <a:latin typeface="Calibri" panose="020F0502020204030204" pitchFamily="34" charset="0"/>
              </a:rPr>
              <a:t>Flexible Feedstock Waste-to-Energy Conversion System</a:t>
            </a:r>
            <a:endParaRPr lang="en-US" sz="1600" dirty="0"/>
          </a:p>
        </p:txBody>
      </p:sp>
      <p:sp>
        <p:nvSpPr>
          <p:cNvPr id="10" name="Rectangle 9"/>
          <p:cNvSpPr/>
          <p:nvPr/>
        </p:nvSpPr>
        <p:spPr>
          <a:xfrm>
            <a:off x="32771975" y="6687416"/>
            <a:ext cx="10925504" cy="23774400"/>
          </a:xfrm>
          <a:prstGeom prst="rect">
            <a:avLst/>
          </a:prstGeom>
          <a:noFill/>
          <a:ln w="1270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0"/>
          <p:cNvSpPr txBox="1"/>
          <p:nvPr/>
        </p:nvSpPr>
        <p:spPr>
          <a:xfrm>
            <a:off x="286702" y="5148214"/>
            <a:ext cx="10561355" cy="1107996"/>
          </a:xfrm>
          <a:prstGeom prst="rect">
            <a:avLst/>
          </a:prstGeom>
          <a:noFill/>
        </p:spPr>
        <p:txBody>
          <a:bodyPr wrap="square" rtlCol="0">
            <a:spAutoFit/>
          </a:bodyPr>
          <a:lstStyle/>
          <a:p>
            <a:pPr algn="ctr"/>
            <a:r>
              <a:rPr lang="en-US" sz="6000" b="1" dirty="0">
                <a:solidFill>
                  <a:srgbClr val="0054A6"/>
                </a:solidFill>
              </a:rPr>
              <a:t>Bottom</a:t>
            </a:r>
            <a:r>
              <a:rPr lang="en-US" sz="6600" b="1" dirty="0">
                <a:solidFill>
                  <a:srgbClr val="0054A6"/>
                </a:solidFill>
              </a:rPr>
              <a:t> Line Up Front (BLUF)</a:t>
            </a:r>
          </a:p>
        </p:txBody>
      </p:sp>
      <p:sp>
        <p:nvSpPr>
          <p:cNvPr id="14" name="TextBox 103"/>
          <p:cNvSpPr txBox="1"/>
          <p:nvPr/>
        </p:nvSpPr>
        <p:spPr>
          <a:xfrm>
            <a:off x="11597100" y="5088230"/>
            <a:ext cx="9664183" cy="3046988"/>
          </a:xfrm>
          <a:prstGeom prst="rect">
            <a:avLst/>
          </a:prstGeom>
          <a:noFill/>
        </p:spPr>
        <p:txBody>
          <a:bodyPr wrap="square" rtlCol="0">
            <a:spAutoFit/>
          </a:bodyPr>
          <a:lstStyle/>
          <a:p>
            <a:pPr algn="ctr"/>
            <a:r>
              <a:rPr lang="en-US" sz="7200" b="1" dirty="0">
                <a:solidFill>
                  <a:srgbClr val="0054A6"/>
                </a:solidFill>
              </a:rPr>
              <a:t> </a:t>
            </a:r>
            <a:r>
              <a:rPr lang="en-US" sz="6000" b="1" dirty="0">
                <a:solidFill>
                  <a:srgbClr val="0054A6"/>
                </a:solidFill>
              </a:rPr>
              <a:t>Relevance to DoD</a:t>
            </a:r>
          </a:p>
          <a:p>
            <a:r>
              <a:rPr lang="en-US" sz="4000" b="1" dirty="0">
                <a:solidFill>
                  <a:srgbClr val="0054A6"/>
                </a:solidFill>
              </a:rPr>
              <a:t>Category:</a:t>
            </a:r>
          </a:p>
          <a:p>
            <a:r>
              <a:rPr lang="en-US" sz="4000" b="1" dirty="0">
                <a:solidFill>
                  <a:srgbClr val="0054A6"/>
                </a:solidFill>
              </a:rPr>
              <a:t>DIU Area Focus:  Energy</a:t>
            </a:r>
          </a:p>
          <a:p>
            <a:r>
              <a:rPr lang="en-US" sz="4000" b="1" dirty="0">
                <a:solidFill>
                  <a:srgbClr val="0054A6"/>
                </a:solidFill>
              </a:rPr>
              <a:t>DIU Line of Effort:  Installation Resilience</a:t>
            </a:r>
          </a:p>
        </p:txBody>
      </p:sp>
      <p:sp>
        <p:nvSpPr>
          <p:cNvPr id="16" name="TextBox 112"/>
          <p:cNvSpPr txBox="1"/>
          <p:nvPr/>
        </p:nvSpPr>
        <p:spPr>
          <a:xfrm>
            <a:off x="32930505" y="24301307"/>
            <a:ext cx="10880859" cy="1015663"/>
          </a:xfrm>
          <a:prstGeom prst="rect">
            <a:avLst/>
          </a:prstGeom>
          <a:noFill/>
        </p:spPr>
        <p:txBody>
          <a:bodyPr wrap="square" rtlCol="0">
            <a:spAutoFit/>
          </a:bodyPr>
          <a:lstStyle/>
          <a:p>
            <a:pPr algn="ctr"/>
            <a:r>
              <a:rPr lang="en-US" sz="6000" b="1" dirty="0">
                <a:solidFill>
                  <a:srgbClr val="0054A6"/>
                </a:solidFill>
              </a:rPr>
              <a:t>Acknowledgments</a:t>
            </a:r>
          </a:p>
        </p:txBody>
      </p:sp>
      <p:sp>
        <p:nvSpPr>
          <p:cNvPr id="26" name="TextBox 12"/>
          <p:cNvSpPr txBox="1"/>
          <p:nvPr/>
        </p:nvSpPr>
        <p:spPr>
          <a:xfrm>
            <a:off x="472434" y="6210065"/>
            <a:ext cx="10189889" cy="7294305"/>
          </a:xfrm>
          <a:prstGeom prst="rect">
            <a:avLst/>
          </a:prstGeom>
          <a:noFill/>
        </p:spPr>
        <p:txBody>
          <a:bodyPr wrap="square" rtlCol="0">
            <a:spAutoFit/>
          </a:bodyPr>
          <a:lstStyle/>
          <a:p>
            <a:pPr algn="just"/>
            <a:r>
              <a:rPr lang="en-US" sz="3600" dirty="0"/>
              <a:t>This technology assists in minimizing the waste stream while simultaneously offsetting the cost by producing a combustible gas.  A pyrolysis method is incorporated with additional features to process a flexible waste stream, which can include hazardous and medical waste without sorting.  All pathogens are eliminated, and any associated hazardous materials are rendered inert.  The result is a non-hazardous by-product and a clean syngas, which can be utilized directly, or further processed within the system to generate electricity and heat.  This technology is at a Technology Readiness level 8 and addresses the DoD requirements need for Waste to Energy.</a:t>
            </a:r>
          </a:p>
        </p:txBody>
      </p:sp>
      <p:sp>
        <p:nvSpPr>
          <p:cNvPr id="29" name="TextBox 26"/>
          <p:cNvSpPr txBox="1"/>
          <p:nvPr/>
        </p:nvSpPr>
        <p:spPr>
          <a:xfrm>
            <a:off x="33442230" y="17966640"/>
            <a:ext cx="9976534" cy="2554545"/>
          </a:xfrm>
          <a:prstGeom prst="rect">
            <a:avLst/>
          </a:prstGeom>
          <a:noFill/>
        </p:spPr>
        <p:txBody>
          <a:bodyPr wrap="square" rtlCol="0">
            <a:spAutoFit/>
          </a:bodyPr>
          <a:lstStyle/>
          <a:p>
            <a:r>
              <a:rPr lang="en-US" sz="4000" dirty="0"/>
              <a:t>Describe your team and mention some expertise/backgrounds, accomplishment statements. Company mission, etc. can be included here. </a:t>
            </a:r>
          </a:p>
        </p:txBody>
      </p:sp>
      <p:graphicFrame>
        <p:nvGraphicFramePr>
          <p:cNvPr id="35" name="Chart 34"/>
          <p:cNvGraphicFramePr/>
          <p:nvPr>
            <p:extLst>
              <p:ext uri="{D42A27DB-BD31-4B8C-83A1-F6EECF244321}">
                <p14:modId xmlns:p14="http://schemas.microsoft.com/office/powerpoint/2010/main" val="3770050492"/>
              </p:ext>
            </p:extLst>
          </p:nvPr>
        </p:nvGraphicFramePr>
        <p:xfrm>
          <a:off x="12903634" y="25811108"/>
          <a:ext cx="6441761" cy="3583210"/>
        </p:xfrm>
        <a:graphic>
          <a:graphicData uri="http://schemas.openxmlformats.org/drawingml/2006/chart">
            <c:chart xmlns:c="http://schemas.openxmlformats.org/drawingml/2006/chart" xmlns:r="http://schemas.openxmlformats.org/officeDocument/2006/relationships" r:id="rId2"/>
          </a:graphicData>
        </a:graphic>
      </p:graphicFrame>
      <p:sp>
        <p:nvSpPr>
          <p:cNvPr id="36" name="TextBox 21"/>
          <p:cNvSpPr txBox="1"/>
          <p:nvPr/>
        </p:nvSpPr>
        <p:spPr>
          <a:xfrm>
            <a:off x="11600687" y="22499057"/>
            <a:ext cx="10395180" cy="2554545"/>
          </a:xfrm>
          <a:prstGeom prst="rect">
            <a:avLst/>
          </a:prstGeom>
          <a:noFill/>
        </p:spPr>
        <p:txBody>
          <a:bodyPr wrap="square" rtlCol="0">
            <a:spAutoFit/>
          </a:bodyPr>
          <a:lstStyle/>
          <a:p>
            <a:r>
              <a:rPr lang="en-US" sz="4000" dirty="0"/>
              <a:t>Describe your potential market, any proof of market validation, testimonials from current or potential customers, especially Primes or other Government Agencies (for DoD purposes)</a:t>
            </a:r>
          </a:p>
        </p:txBody>
      </p:sp>
      <p:sp>
        <p:nvSpPr>
          <p:cNvPr id="37" name="Rectangle 36"/>
          <p:cNvSpPr/>
          <p:nvPr/>
        </p:nvSpPr>
        <p:spPr>
          <a:xfrm>
            <a:off x="23175989" y="14595211"/>
            <a:ext cx="8227975" cy="3295712"/>
          </a:xfrm>
          <a:prstGeom prst="rect">
            <a:avLst/>
          </a:prstGeom>
          <a:solidFill>
            <a:srgbClr val="8BC7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Photo demonstrating Scale</a:t>
            </a:r>
          </a:p>
        </p:txBody>
      </p:sp>
      <p:sp>
        <p:nvSpPr>
          <p:cNvPr id="38" name="TextBox 24"/>
          <p:cNvSpPr txBox="1"/>
          <p:nvPr/>
        </p:nvSpPr>
        <p:spPr>
          <a:xfrm>
            <a:off x="22634403" y="24864950"/>
            <a:ext cx="9235932" cy="1200329"/>
          </a:xfrm>
          <a:prstGeom prst="rect">
            <a:avLst/>
          </a:prstGeom>
          <a:noFill/>
        </p:spPr>
        <p:txBody>
          <a:bodyPr wrap="square" rtlCol="0">
            <a:spAutoFit/>
          </a:bodyPr>
          <a:lstStyle/>
          <a:p>
            <a:r>
              <a:rPr lang="en-US" sz="3600" b="0" i="0" dirty="0">
                <a:effectLst/>
                <a:highlight>
                  <a:srgbClr val="FFFFFF"/>
                </a:highlight>
              </a:rPr>
              <a:t>With $1M Additional Funding able to ramp production to 10 per month in 3 months</a:t>
            </a:r>
            <a:r>
              <a:rPr lang="en-US" sz="800" b="0" i="0" dirty="0">
                <a:solidFill>
                  <a:srgbClr val="C00000"/>
                </a:solidFill>
                <a:effectLst/>
                <a:highlight>
                  <a:srgbClr val="FFFFFF"/>
                </a:highlight>
                <a:latin typeface="Times New Roman" panose="02020603050405020304" pitchFamily="18" charset="0"/>
              </a:rPr>
              <a:t>.</a:t>
            </a:r>
            <a:endParaRPr lang="en-US" sz="1400" dirty="0"/>
          </a:p>
        </p:txBody>
      </p:sp>
      <p:sp>
        <p:nvSpPr>
          <p:cNvPr id="46" name="TextBox 25"/>
          <p:cNvSpPr txBox="1"/>
          <p:nvPr/>
        </p:nvSpPr>
        <p:spPr>
          <a:xfrm>
            <a:off x="33369205" y="6856412"/>
            <a:ext cx="9857411" cy="5016758"/>
          </a:xfrm>
          <a:prstGeom prst="rect">
            <a:avLst/>
          </a:prstGeom>
          <a:noFill/>
        </p:spPr>
        <p:txBody>
          <a:bodyPr wrap="square" rtlCol="0">
            <a:spAutoFit/>
          </a:bodyPr>
          <a:lstStyle/>
          <a:p>
            <a:pPr marL="171450" indent="-171450">
              <a:buFont typeface="Arial" panose="020B0604020202020204" pitchFamily="34" charset="0"/>
              <a:buChar char="•"/>
            </a:pPr>
            <a:r>
              <a:rPr lang="en-US" sz="4000" dirty="0"/>
              <a:t>Status of the technology, demonstrations, special features</a:t>
            </a:r>
          </a:p>
          <a:p>
            <a:pPr marL="171450" indent="-171450">
              <a:buFont typeface="Arial" panose="020B0604020202020204" pitchFamily="34" charset="0"/>
              <a:buChar char="•"/>
            </a:pPr>
            <a:endParaRPr lang="en-US" sz="4000" dirty="0"/>
          </a:p>
          <a:p>
            <a:pPr marL="171450" indent="-171450">
              <a:buFont typeface="Arial" panose="020B0604020202020204" pitchFamily="34" charset="0"/>
              <a:buChar char="•"/>
            </a:pPr>
            <a:r>
              <a:rPr lang="en-US" sz="4000" dirty="0"/>
              <a:t>Some info about the company’s background to help communicate its capabilities and that it is stable and capable of developing to full product innovation.</a:t>
            </a:r>
          </a:p>
          <a:p>
            <a:endParaRPr lang="en-US" sz="4000" dirty="0"/>
          </a:p>
        </p:txBody>
      </p:sp>
      <p:sp>
        <p:nvSpPr>
          <p:cNvPr id="48" name="Rectangle 47"/>
          <p:cNvSpPr/>
          <p:nvPr/>
        </p:nvSpPr>
        <p:spPr>
          <a:xfrm>
            <a:off x="33987586" y="13186727"/>
            <a:ext cx="8494282" cy="3684149"/>
          </a:xfrm>
          <a:prstGeom prst="rect">
            <a:avLst/>
          </a:prstGeom>
          <a:solidFill>
            <a:srgbClr val="8BC7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Photo revealing Technologies</a:t>
            </a:r>
          </a:p>
        </p:txBody>
      </p:sp>
      <p:sp>
        <p:nvSpPr>
          <p:cNvPr id="12" name="TextBox 22"/>
          <p:cNvSpPr/>
          <p:nvPr/>
        </p:nvSpPr>
        <p:spPr>
          <a:xfrm>
            <a:off x="22350554" y="6229981"/>
            <a:ext cx="10049652" cy="3970318"/>
          </a:xfrm>
          <a:prstGeom prst="rect">
            <a:avLst/>
          </a:prstGeom>
        </p:spPr>
        <p:txBody>
          <a:bodyPr wrap="square">
            <a:spAutoFit/>
          </a:bodyPr>
          <a:lstStyle/>
          <a:p>
            <a:r>
              <a:rPr lang="en-US" sz="3600" b="1" dirty="0"/>
              <a:t>SCALING CONSIDERATIONS:</a:t>
            </a:r>
          </a:p>
          <a:p>
            <a:pPr marL="171450" indent="-171450">
              <a:buFont typeface="Arial" panose="020B0604020202020204" pitchFamily="34" charset="0"/>
              <a:buChar char="•"/>
            </a:pPr>
            <a:r>
              <a:rPr lang="en-US" sz="3600" dirty="0"/>
              <a:t>Proven containerized, self-operating system can be scaled for large municipal systems, or operated as multiple stand-alone units</a:t>
            </a:r>
          </a:p>
          <a:p>
            <a:pPr marL="171450" indent="-171450">
              <a:buFont typeface="Arial" panose="020B0604020202020204" pitchFamily="34" charset="0"/>
              <a:buChar char="•"/>
            </a:pPr>
            <a:r>
              <a:rPr lang="en-US" sz="3600" dirty="0"/>
              <a:t>Electrical outputs of multiple units can be linked for greater capacity</a:t>
            </a:r>
          </a:p>
          <a:p>
            <a:pPr marL="171450" indent="-171450">
              <a:buFont typeface="Arial" panose="020B0604020202020204" pitchFamily="34" charset="0"/>
              <a:buChar char="•"/>
            </a:pPr>
            <a:r>
              <a:rPr lang="en-US" sz="3600" dirty="0"/>
              <a:t>Individual units ~$500k, with a 10-year service life</a:t>
            </a:r>
          </a:p>
        </p:txBody>
      </p:sp>
      <p:sp>
        <p:nvSpPr>
          <p:cNvPr id="39" name="TextBox 102"/>
          <p:cNvSpPr txBox="1"/>
          <p:nvPr/>
        </p:nvSpPr>
        <p:spPr>
          <a:xfrm>
            <a:off x="-12312" y="17978740"/>
            <a:ext cx="10880859" cy="1015663"/>
          </a:xfrm>
          <a:prstGeom prst="rect">
            <a:avLst/>
          </a:prstGeom>
          <a:noFill/>
        </p:spPr>
        <p:txBody>
          <a:bodyPr wrap="square" rtlCol="0">
            <a:spAutoFit/>
          </a:bodyPr>
          <a:lstStyle/>
          <a:p>
            <a:pPr algn="ctr"/>
            <a:r>
              <a:rPr lang="en-US" sz="6000" b="1" dirty="0">
                <a:solidFill>
                  <a:srgbClr val="0054A6"/>
                </a:solidFill>
              </a:rPr>
              <a:t>Technology / Capability Overview</a:t>
            </a:r>
          </a:p>
        </p:txBody>
      </p:sp>
      <p:sp>
        <p:nvSpPr>
          <p:cNvPr id="41" name="TextBox 110"/>
          <p:cNvSpPr txBox="1"/>
          <p:nvPr/>
        </p:nvSpPr>
        <p:spPr>
          <a:xfrm>
            <a:off x="32899949" y="5346191"/>
            <a:ext cx="10972800" cy="1529778"/>
          </a:xfrm>
          <a:prstGeom prst="rect">
            <a:avLst/>
          </a:prstGeom>
          <a:noFill/>
        </p:spPr>
        <p:txBody>
          <a:bodyPr wrap="square" rtlCol="0">
            <a:spAutoFit/>
          </a:bodyPr>
          <a:lstStyle/>
          <a:p>
            <a:pPr algn="ctr">
              <a:lnSpc>
                <a:spcPts val="5500"/>
              </a:lnSpc>
            </a:pPr>
            <a:r>
              <a:rPr lang="en-US" sz="6000" b="1" dirty="0">
                <a:solidFill>
                  <a:srgbClr val="0054A6"/>
                </a:solidFill>
              </a:rPr>
              <a:t>Past Performance of Technology and Company</a:t>
            </a:r>
          </a:p>
        </p:txBody>
      </p:sp>
      <p:sp>
        <p:nvSpPr>
          <p:cNvPr id="42" name="TextBox 106"/>
          <p:cNvSpPr txBox="1"/>
          <p:nvPr/>
        </p:nvSpPr>
        <p:spPr>
          <a:xfrm>
            <a:off x="21899629" y="18584719"/>
            <a:ext cx="11018771" cy="1015663"/>
          </a:xfrm>
          <a:prstGeom prst="rect">
            <a:avLst/>
          </a:prstGeom>
          <a:noFill/>
        </p:spPr>
        <p:txBody>
          <a:bodyPr wrap="square" rtlCol="0">
            <a:spAutoFit/>
          </a:bodyPr>
          <a:lstStyle/>
          <a:p>
            <a:pPr algn="ctr"/>
            <a:r>
              <a:rPr lang="en-US" sz="6000" b="1" dirty="0">
                <a:solidFill>
                  <a:srgbClr val="0054A6"/>
                </a:solidFill>
              </a:rPr>
              <a:t>Time &amp; Cost to Market</a:t>
            </a:r>
          </a:p>
        </p:txBody>
      </p:sp>
      <p:sp>
        <p:nvSpPr>
          <p:cNvPr id="43" name="TextBox 111"/>
          <p:cNvSpPr txBox="1"/>
          <p:nvPr/>
        </p:nvSpPr>
        <p:spPr>
          <a:xfrm>
            <a:off x="32815014" y="17067349"/>
            <a:ext cx="10880859" cy="1015663"/>
          </a:xfrm>
          <a:prstGeom prst="rect">
            <a:avLst/>
          </a:prstGeom>
          <a:noFill/>
        </p:spPr>
        <p:txBody>
          <a:bodyPr wrap="square" rtlCol="0">
            <a:spAutoFit/>
          </a:bodyPr>
          <a:lstStyle/>
          <a:p>
            <a:pPr algn="ctr"/>
            <a:r>
              <a:rPr lang="en-US" sz="6000" b="1" dirty="0">
                <a:solidFill>
                  <a:srgbClr val="0054A6"/>
                </a:solidFill>
              </a:rPr>
              <a:t>About the Company</a:t>
            </a:r>
          </a:p>
        </p:txBody>
      </p:sp>
      <p:sp>
        <p:nvSpPr>
          <p:cNvPr id="45" name="TextBox 27"/>
          <p:cNvSpPr txBox="1"/>
          <p:nvPr/>
        </p:nvSpPr>
        <p:spPr>
          <a:xfrm>
            <a:off x="33442230" y="25245473"/>
            <a:ext cx="10535013" cy="5016758"/>
          </a:xfrm>
          <a:prstGeom prst="rect">
            <a:avLst/>
          </a:prstGeom>
          <a:noFill/>
        </p:spPr>
        <p:txBody>
          <a:bodyPr wrap="square" rtlCol="0">
            <a:spAutoFit/>
          </a:bodyPr>
          <a:lstStyle/>
          <a:p>
            <a:r>
              <a:rPr lang="en-US" sz="4000" dirty="0"/>
              <a:t>Use this space if desired or delete it and use the extra space for the categories above.  Acknowledge your program, any funding awards, important people (most significantly, DoD personnel), or any other type of support you received.  Place relevant Awards that will draw significance or companies or government agencies you are presently serving.  </a:t>
            </a:r>
          </a:p>
        </p:txBody>
      </p:sp>
      <p:sp>
        <p:nvSpPr>
          <p:cNvPr id="53" name="TextBox 52"/>
          <p:cNvSpPr txBox="1"/>
          <p:nvPr/>
        </p:nvSpPr>
        <p:spPr>
          <a:xfrm>
            <a:off x="291870" y="18935674"/>
            <a:ext cx="9670042" cy="8956298"/>
          </a:xfrm>
          <a:prstGeom prst="rect">
            <a:avLst/>
          </a:prstGeom>
          <a:noFill/>
        </p:spPr>
        <p:txBody>
          <a:bodyPr wrap="square" rtlCol="0">
            <a:spAutoFit/>
          </a:bodyPr>
          <a:lstStyle/>
          <a:p>
            <a:r>
              <a:rPr lang="en-US" sz="3600" dirty="0"/>
              <a:t>This technology assists in minimizing the </a:t>
            </a:r>
          </a:p>
          <a:p>
            <a:r>
              <a:rPr lang="en-US" sz="3600" dirty="0"/>
              <a:t>waste stream while simultaneously </a:t>
            </a:r>
          </a:p>
          <a:p>
            <a:r>
              <a:rPr lang="en-US" sz="3600" dirty="0"/>
              <a:t>offsetting the cost by producing a </a:t>
            </a:r>
          </a:p>
          <a:p>
            <a:r>
              <a:rPr lang="en-US" sz="3600" dirty="0"/>
              <a:t>combustible gas that can be utilized to </a:t>
            </a:r>
            <a:endParaRPr lang="en-US" sz="3600" dirty="0">
              <a:cs typeface="Calibri"/>
            </a:endParaRPr>
          </a:p>
          <a:p>
            <a:r>
              <a:rPr lang="en-US" sz="3600" dirty="0"/>
              <a:t>generate electricity and heat.  </a:t>
            </a:r>
          </a:p>
          <a:p>
            <a:endParaRPr lang="en-US" sz="3600" dirty="0"/>
          </a:p>
          <a:p>
            <a:pPr marL="171450" indent="-171450">
              <a:buFont typeface="Arial" panose="020B0604020202020204" pitchFamily="34" charset="0"/>
              <a:buChar char="•"/>
            </a:pPr>
            <a:r>
              <a:rPr lang="en-US" sz="3600" dirty="0"/>
              <a:t>100% Feedstock flexible</a:t>
            </a:r>
          </a:p>
          <a:p>
            <a:pPr marL="171450" indent="-171450">
              <a:buFont typeface="Arial" panose="020B0604020202020204" pitchFamily="34" charset="0"/>
              <a:buChar char="•"/>
            </a:pPr>
            <a:r>
              <a:rPr lang="en-US" sz="3600" dirty="0"/>
              <a:t>No Waste sorting necessary</a:t>
            </a:r>
          </a:p>
          <a:p>
            <a:pPr marL="171450" indent="-171450">
              <a:buFont typeface="Arial" panose="020B0604020202020204" pitchFamily="34" charset="0"/>
              <a:buChar char="•"/>
            </a:pPr>
            <a:r>
              <a:rPr lang="en-US" sz="3600" dirty="0"/>
              <a:t>Non-hazardous by-products</a:t>
            </a:r>
          </a:p>
          <a:p>
            <a:pPr marL="171450" indent="-171450">
              <a:buFont typeface="Arial" panose="020B0604020202020204" pitchFamily="34" charset="0"/>
              <a:buChar char="•"/>
            </a:pPr>
            <a:r>
              <a:rPr lang="en-US" sz="3600" dirty="0"/>
              <a:t>Produces clean syngas in volumes dependent upon waste stream</a:t>
            </a:r>
          </a:p>
          <a:p>
            <a:pPr marL="171450" indent="-171450">
              <a:buFont typeface="Arial" panose="020B0604020202020204" pitchFamily="34" charset="0"/>
              <a:buChar char="•"/>
            </a:pPr>
            <a:r>
              <a:rPr lang="en-US" sz="3600" dirty="0"/>
              <a:t>Net producer of energy</a:t>
            </a:r>
          </a:p>
          <a:p>
            <a:pPr marL="171450" indent="-171450">
              <a:buFont typeface="Arial" panose="020B0604020202020204" pitchFamily="34" charset="0"/>
              <a:buChar char="•"/>
            </a:pPr>
            <a:r>
              <a:rPr lang="en-US" sz="3600" dirty="0"/>
              <a:t>Kills pathogens and renders hazardous material inert, including hospital waste</a:t>
            </a:r>
          </a:p>
          <a:p>
            <a:endParaRPr lang="en-US" sz="3200" dirty="0"/>
          </a:p>
          <a:p>
            <a:endParaRPr lang="en-US" sz="4000" dirty="0"/>
          </a:p>
        </p:txBody>
      </p:sp>
      <p:sp>
        <p:nvSpPr>
          <p:cNvPr id="55" name="TextBox 13"/>
          <p:cNvSpPr txBox="1"/>
          <p:nvPr/>
        </p:nvSpPr>
        <p:spPr>
          <a:xfrm>
            <a:off x="11558602" y="8317383"/>
            <a:ext cx="9993987" cy="6740307"/>
          </a:xfrm>
          <a:prstGeom prst="rect">
            <a:avLst/>
          </a:prstGeom>
          <a:noFill/>
        </p:spPr>
        <p:txBody>
          <a:bodyPr wrap="square" rtlCol="0">
            <a:spAutoFit/>
          </a:bodyPr>
          <a:lstStyle/>
          <a:p>
            <a:pPr marL="171450" indent="-171450">
              <a:buFont typeface="Arial" panose="020B0604020202020204" pitchFamily="34" charset="0"/>
              <a:buChar char="•"/>
            </a:pPr>
            <a:r>
              <a:rPr lang="en-US" sz="3600" dirty="0"/>
              <a:t>Deployable, self-contained, self-operated waste processing</a:t>
            </a:r>
          </a:p>
          <a:p>
            <a:pPr marL="171450" indent="-171450">
              <a:buFont typeface="Arial" panose="020B0604020202020204" pitchFamily="34" charset="0"/>
              <a:buChar char="•"/>
            </a:pPr>
            <a:r>
              <a:rPr lang="en-US" sz="3600" dirty="0"/>
              <a:t>Net Producer of energy in form of syngas, electricity, or heat</a:t>
            </a:r>
          </a:p>
          <a:p>
            <a:pPr marL="171450" indent="-171450">
              <a:buFont typeface="Arial" panose="020B0604020202020204" pitchFamily="34" charset="0"/>
              <a:buChar char="•"/>
            </a:pPr>
            <a:r>
              <a:rPr lang="en-US" sz="3600" dirty="0"/>
              <a:t>Eliminates hazardous materials, food/medical waste, and sewage </a:t>
            </a:r>
          </a:p>
          <a:p>
            <a:pPr marL="171450" indent="-171450">
              <a:buFont typeface="Arial" panose="020B0604020202020204" pitchFamily="34" charset="0"/>
              <a:buChar char="•"/>
            </a:pPr>
            <a:r>
              <a:rPr lang="en-US" sz="3600" dirty="0"/>
              <a:t>20 ft ISO container configuration for portability</a:t>
            </a:r>
          </a:p>
          <a:p>
            <a:pPr marL="171450" indent="-171450">
              <a:buFont typeface="Arial" panose="020B0604020202020204" pitchFamily="34" charset="0"/>
              <a:buChar char="•"/>
            </a:pPr>
            <a:r>
              <a:rPr lang="en-US" sz="3600" dirty="0"/>
              <a:t>Significant reduction in waste stream logistics and cost</a:t>
            </a:r>
          </a:p>
          <a:p>
            <a:pPr marL="171450" indent="-171450">
              <a:buFont typeface="Arial" panose="020B0604020202020204" pitchFamily="34" charset="0"/>
              <a:buChar char="•"/>
            </a:pPr>
            <a:r>
              <a:rPr lang="en-US" sz="3600" dirty="0"/>
              <a:t>Reduction in base operation planning and cost</a:t>
            </a:r>
          </a:p>
          <a:p>
            <a:pPr marL="171450" indent="-171450">
              <a:buFont typeface="Arial" panose="020B0604020202020204" pitchFamily="34" charset="0"/>
              <a:buChar char="•"/>
            </a:pPr>
            <a:r>
              <a:rPr lang="en-US" sz="3600" dirty="0"/>
              <a:t>Reduced footprint size</a:t>
            </a:r>
          </a:p>
          <a:p>
            <a:pPr marL="171450" indent="-171450">
              <a:buFont typeface="Arial" panose="020B0604020202020204" pitchFamily="34" charset="0"/>
              <a:buChar char="•"/>
            </a:pPr>
            <a:r>
              <a:rPr lang="en-US" sz="3600" dirty="0"/>
              <a:t>Environmentally friendly</a:t>
            </a:r>
          </a:p>
        </p:txBody>
      </p:sp>
      <p:sp>
        <p:nvSpPr>
          <p:cNvPr id="56" name="Rectangle 55"/>
          <p:cNvSpPr/>
          <p:nvPr/>
        </p:nvSpPr>
        <p:spPr>
          <a:xfrm>
            <a:off x="11717440" y="17644695"/>
            <a:ext cx="9627590" cy="3567311"/>
          </a:xfrm>
          <a:prstGeom prst="rect">
            <a:avLst/>
          </a:prstGeom>
          <a:solidFill>
            <a:srgbClr val="8BC7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DoD Centric Photo for Relevance</a:t>
            </a:r>
          </a:p>
        </p:txBody>
      </p:sp>
      <p:sp>
        <p:nvSpPr>
          <p:cNvPr id="59" name="TextBox 105"/>
          <p:cNvSpPr txBox="1"/>
          <p:nvPr/>
        </p:nvSpPr>
        <p:spPr>
          <a:xfrm>
            <a:off x="22483382" y="5221496"/>
            <a:ext cx="9124494" cy="1015663"/>
          </a:xfrm>
          <a:prstGeom prst="rect">
            <a:avLst/>
          </a:prstGeom>
          <a:noFill/>
        </p:spPr>
        <p:txBody>
          <a:bodyPr wrap="square" rtlCol="0">
            <a:spAutoFit/>
          </a:bodyPr>
          <a:lstStyle/>
          <a:p>
            <a:pPr algn="ctr"/>
            <a:r>
              <a:rPr lang="en-US" sz="6000" b="1" dirty="0">
                <a:solidFill>
                  <a:srgbClr val="0054A6"/>
                </a:solidFill>
              </a:rPr>
              <a:t>Maturity / Scalability</a:t>
            </a:r>
          </a:p>
        </p:txBody>
      </p:sp>
      <p:sp>
        <p:nvSpPr>
          <p:cNvPr id="60" name="TextBox 101"/>
          <p:cNvSpPr txBox="1"/>
          <p:nvPr/>
        </p:nvSpPr>
        <p:spPr>
          <a:xfrm>
            <a:off x="-65833" y="13227422"/>
            <a:ext cx="10285183" cy="1015663"/>
          </a:xfrm>
          <a:prstGeom prst="rect">
            <a:avLst/>
          </a:prstGeom>
          <a:noFill/>
        </p:spPr>
        <p:txBody>
          <a:bodyPr wrap="square" rtlCol="0">
            <a:spAutoFit/>
          </a:bodyPr>
          <a:lstStyle/>
          <a:p>
            <a:pPr algn="ctr"/>
            <a:r>
              <a:rPr lang="en-US" sz="6000" b="1" dirty="0">
                <a:solidFill>
                  <a:srgbClr val="0054A6"/>
                </a:solidFill>
              </a:rPr>
              <a:t>Technology Readiness Level = </a:t>
            </a:r>
          </a:p>
        </p:txBody>
      </p:sp>
      <p:sp>
        <p:nvSpPr>
          <p:cNvPr id="62" name="TextBox 20"/>
          <p:cNvSpPr txBox="1"/>
          <p:nvPr/>
        </p:nvSpPr>
        <p:spPr>
          <a:xfrm>
            <a:off x="383104" y="14211158"/>
            <a:ext cx="9836246" cy="646331"/>
          </a:xfrm>
          <a:prstGeom prst="rect">
            <a:avLst/>
          </a:prstGeom>
          <a:noFill/>
        </p:spPr>
        <p:txBody>
          <a:bodyPr wrap="square" rtlCol="0">
            <a:spAutoFit/>
          </a:bodyPr>
          <a:lstStyle/>
          <a:p>
            <a:pPr marL="342900" marR="0" lvl="0" indent="-342900">
              <a:spcBef>
                <a:spcPts val="0"/>
              </a:spcBef>
              <a:spcAft>
                <a:spcPts val="0"/>
              </a:spcAft>
              <a:buFont typeface="Arial" panose="020B0604020202020204" pitchFamily="34" charset="0"/>
              <a:buChar char="•"/>
              <a:tabLst>
                <a:tab pos="457200" algn="l"/>
              </a:tabLst>
            </a:pPr>
            <a:r>
              <a:rPr lang="en-US" sz="3600" dirty="0">
                <a:effectLst/>
                <a:ea typeface="Calibri" panose="020F0502020204030204" pitchFamily="34" charset="0"/>
                <a:cs typeface="Times New Roman" panose="02020603050405020304" pitchFamily="18" charset="0"/>
              </a:rPr>
              <a:t>Demonstrated on a small municipal scale</a:t>
            </a:r>
          </a:p>
        </p:txBody>
      </p:sp>
      <p:sp>
        <p:nvSpPr>
          <p:cNvPr id="65" name="TextBox 107"/>
          <p:cNvSpPr txBox="1"/>
          <p:nvPr/>
        </p:nvSpPr>
        <p:spPr>
          <a:xfrm>
            <a:off x="22626317" y="19552886"/>
            <a:ext cx="10145658" cy="707886"/>
          </a:xfrm>
          <a:prstGeom prst="rect">
            <a:avLst/>
          </a:prstGeom>
          <a:noFill/>
        </p:spPr>
        <p:txBody>
          <a:bodyPr wrap="square" rtlCol="0">
            <a:spAutoFit/>
          </a:bodyPr>
          <a:lstStyle/>
          <a:p>
            <a:r>
              <a:rPr lang="en-US" sz="4000" b="1" dirty="0">
                <a:solidFill>
                  <a:srgbClr val="0054A6"/>
                </a:solidFill>
              </a:rPr>
              <a:t>Time to Market With Current Financial Plans:</a:t>
            </a:r>
            <a:endParaRPr lang="en-US" sz="1400" dirty="0"/>
          </a:p>
        </p:txBody>
      </p:sp>
      <p:sp>
        <p:nvSpPr>
          <p:cNvPr id="66" name="TextBox 23"/>
          <p:cNvSpPr txBox="1"/>
          <p:nvPr/>
        </p:nvSpPr>
        <p:spPr>
          <a:xfrm>
            <a:off x="22637711" y="20358417"/>
            <a:ext cx="9235932" cy="1200329"/>
          </a:xfrm>
          <a:prstGeom prst="rect">
            <a:avLst/>
          </a:prstGeom>
          <a:noFill/>
        </p:spPr>
        <p:txBody>
          <a:bodyPr wrap="square" rtlCol="0">
            <a:spAutoFit/>
          </a:bodyPr>
          <a:lstStyle/>
          <a:p>
            <a:r>
              <a:rPr lang="en-US" sz="3600" b="0" i="0" dirty="0">
                <a:effectLst/>
                <a:highlight>
                  <a:srgbClr val="FFFFFF"/>
                </a:highlight>
              </a:rPr>
              <a:t>Currently, inventory of 10 on hand, production of 1 per month</a:t>
            </a:r>
            <a:r>
              <a:rPr lang="en-US" sz="800" b="0" i="0" dirty="0">
                <a:solidFill>
                  <a:srgbClr val="C00000"/>
                </a:solidFill>
                <a:effectLst/>
                <a:highlight>
                  <a:srgbClr val="FFFFFF"/>
                </a:highlight>
                <a:latin typeface="Times New Roman" panose="02020603050405020304" pitchFamily="18" charset="0"/>
              </a:rPr>
              <a:t>.</a:t>
            </a:r>
            <a:endParaRPr lang="en-US" sz="3600" dirty="0"/>
          </a:p>
        </p:txBody>
      </p:sp>
      <p:sp>
        <p:nvSpPr>
          <p:cNvPr id="67" name="TextBox 108"/>
          <p:cNvSpPr txBox="1"/>
          <p:nvPr/>
        </p:nvSpPr>
        <p:spPr>
          <a:xfrm>
            <a:off x="22672010" y="24129361"/>
            <a:ext cx="10092615" cy="707886"/>
          </a:xfrm>
          <a:prstGeom prst="rect">
            <a:avLst/>
          </a:prstGeom>
          <a:noFill/>
        </p:spPr>
        <p:txBody>
          <a:bodyPr wrap="square" rtlCol="0">
            <a:spAutoFit/>
          </a:bodyPr>
          <a:lstStyle/>
          <a:p>
            <a:r>
              <a:rPr lang="en-US" sz="4000" b="1" dirty="0">
                <a:solidFill>
                  <a:srgbClr val="0054A6"/>
                </a:solidFill>
              </a:rPr>
              <a:t>Time With Additional Financial Assistance:</a:t>
            </a:r>
            <a:endParaRPr lang="en-US" sz="1400" dirty="0">
              <a:solidFill>
                <a:srgbClr val="0054A6"/>
              </a:solidFill>
            </a:endParaRPr>
          </a:p>
        </p:txBody>
      </p:sp>
      <p:sp>
        <p:nvSpPr>
          <p:cNvPr id="50" name="TextBox 104"/>
          <p:cNvSpPr txBox="1"/>
          <p:nvPr/>
        </p:nvSpPr>
        <p:spPr>
          <a:xfrm>
            <a:off x="10816953" y="21516171"/>
            <a:ext cx="11018771" cy="1015663"/>
          </a:xfrm>
          <a:prstGeom prst="rect">
            <a:avLst/>
          </a:prstGeom>
          <a:noFill/>
        </p:spPr>
        <p:txBody>
          <a:bodyPr wrap="square" rtlCol="0">
            <a:spAutoFit/>
          </a:bodyPr>
          <a:lstStyle/>
          <a:p>
            <a:pPr algn="ctr"/>
            <a:r>
              <a:rPr lang="en-US" sz="6000" b="1" dirty="0">
                <a:solidFill>
                  <a:srgbClr val="0054A6"/>
                </a:solidFill>
              </a:rPr>
              <a:t>Market Significance</a:t>
            </a:r>
          </a:p>
        </p:txBody>
      </p:sp>
      <p:sp>
        <p:nvSpPr>
          <p:cNvPr id="5" name="TextBox 11">
            <a:extLst>
              <a:ext uri="{FF2B5EF4-FFF2-40B4-BE49-F238E27FC236}">
                <a16:creationId xmlns:a16="http://schemas.microsoft.com/office/drawing/2014/main" id="{EE054365-531E-444A-83B1-2239C92C23AC}"/>
              </a:ext>
            </a:extLst>
          </p:cNvPr>
          <p:cNvSpPr txBox="1"/>
          <p:nvPr/>
        </p:nvSpPr>
        <p:spPr>
          <a:xfrm>
            <a:off x="9844369" y="13184735"/>
            <a:ext cx="1551693" cy="1015663"/>
          </a:xfrm>
          <a:prstGeom prst="rect">
            <a:avLst/>
          </a:prstGeom>
          <a:noFill/>
        </p:spPr>
        <p:txBody>
          <a:bodyPr wrap="square" rtlCol="0">
            <a:spAutoFit/>
          </a:bodyPr>
          <a:lstStyle/>
          <a:p>
            <a:r>
              <a:rPr lang="en-US" sz="6000" dirty="0">
                <a:solidFill>
                  <a:srgbClr val="0054A6"/>
                </a:solidFill>
              </a:rPr>
              <a:t>8</a:t>
            </a:r>
          </a:p>
        </p:txBody>
      </p:sp>
      <p:sp>
        <p:nvSpPr>
          <p:cNvPr id="21" name="TextBox 10">
            <a:extLst>
              <a:ext uri="{FF2B5EF4-FFF2-40B4-BE49-F238E27FC236}">
                <a16:creationId xmlns:a16="http://schemas.microsoft.com/office/drawing/2014/main" id="{5CBE7A7E-431A-4408-AD84-2DD22BB73CA7}"/>
              </a:ext>
            </a:extLst>
          </p:cNvPr>
          <p:cNvSpPr txBox="1"/>
          <p:nvPr/>
        </p:nvSpPr>
        <p:spPr>
          <a:xfrm>
            <a:off x="13919592" y="6210065"/>
            <a:ext cx="7841434" cy="707886"/>
          </a:xfrm>
          <a:prstGeom prst="rect">
            <a:avLst/>
          </a:prstGeom>
          <a:noFill/>
        </p:spPr>
        <p:txBody>
          <a:bodyPr wrap="square" rtlCol="0">
            <a:spAutoFit/>
          </a:bodyPr>
          <a:lstStyle/>
          <a:p>
            <a:r>
              <a:rPr lang="en-US" sz="4000" b="1" dirty="0">
                <a:solidFill>
                  <a:srgbClr val="0054A6"/>
                </a:solidFill>
              </a:rPr>
              <a:t>Power and Energy</a:t>
            </a:r>
          </a:p>
        </p:txBody>
      </p:sp>
      <p:sp>
        <p:nvSpPr>
          <p:cNvPr id="15" name="Rectangle 14">
            <a:extLst>
              <a:ext uri="{FF2B5EF4-FFF2-40B4-BE49-F238E27FC236}">
                <a16:creationId xmlns:a16="http://schemas.microsoft.com/office/drawing/2014/main" id="{026BFE24-A7D4-4DDF-9666-D0EFE59B21BE}"/>
              </a:ext>
            </a:extLst>
          </p:cNvPr>
          <p:cNvSpPr/>
          <p:nvPr/>
        </p:nvSpPr>
        <p:spPr>
          <a:xfrm>
            <a:off x="11038202" y="2638757"/>
            <a:ext cx="21945600" cy="2215991"/>
          </a:xfrm>
          <a:prstGeom prst="rect">
            <a:avLst/>
          </a:prstGeom>
        </p:spPr>
        <p:txBody>
          <a:bodyPr>
            <a:spAutoFit/>
          </a:bodyPr>
          <a:lstStyle/>
          <a:p>
            <a:pPr algn="ctr"/>
            <a:r>
              <a:rPr lang="en-US" sz="7200" dirty="0">
                <a:solidFill>
                  <a:srgbClr val="3284BF"/>
                </a:solidFill>
              </a:rPr>
              <a:t>Company Name:  Bill Carey</a:t>
            </a:r>
            <a:br>
              <a:rPr lang="en-US" sz="3200" dirty="0">
                <a:solidFill>
                  <a:srgbClr val="3284BF"/>
                </a:solidFill>
              </a:rPr>
            </a:br>
            <a:r>
              <a:rPr lang="en-US" sz="6600" dirty="0">
                <a:solidFill>
                  <a:srgbClr val="3284BF"/>
                </a:solidFill>
              </a:rPr>
              <a:t>www.yourwebsite.com</a:t>
            </a:r>
            <a:endParaRPr lang="en-US" dirty="0"/>
          </a:p>
        </p:txBody>
      </p:sp>
      <p:sp>
        <p:nvSpPr>
          <p:cNvPr id="44" name="Rectangle 43">
            <a:extLst>
              <a:ext uri="{FF2B5EF4-FFF2-40B4-BE49-F238E27FC236}">
                <a16:creationId xmlns:a16="http://schemas.microsoft.com/office/drawing/2014/main" id="{2B045947-1A80-4A70-B2BD-1DF566C2EF19}"/>
              </a:ext>
            </a:extLst>
          </p:cNvPr>
          <p:cNvSpPr/>
          <p:nvPr/>
        </p:nvSpPr>
        <p:spPr>
          <a:xfrm>
            <a:off x="32978030" y="534775"/>
            <a:ext cx="10783436" cy="4016440"/>
          </a:xfrm>
          <a:prstGeom prst="rect">
            <a:avLst/>
          </a:prstGeom>
          <a:solidFill>
            <a:schemeClr val="tx2">
              <a:lumMod val="20000"/>
              <a:lumOff val="80000"/>
            </a:schemeClr>
          </a:solidFill>
          <a:ln>
            <a:solidFill>
              <a:srgbClr val="3283B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dirty="0">
                <a:solidFill>
                  <a:srgbClr val="3284BF"/>
                </a:solidFill>
              </a:rPr>
              <a:t>SBDC Logo from Your home state or the one assisting you</a:t>
            </a:r>
          </a:p>
        </p:txBody>
      </p:sp>
      <p:pic>
        <p:nvPicPr>
          <p:cNvPr id="3" name="Picture 2">
            <a:extLst>
              <a:ext uri="{FF2B5EF4-FFF2-40B4-BE49-F238E27FC236}">
                <a16:creationId xmlns:a16="http://schemas.microsoft.com/office/drawing/2014/main" id="{E1A02E87-C71A-AB6F-C87C-0E595232B52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4390" y="374378"/>
            <a:ext cx="4705001" cy="432556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dopag conceptrev3 render070910-04.jpg">
            <a:extLst>
              <a:ext uri="{FF2B5EF4-FFF2-40B4-BE49-F238E27FC236}">
                <a16:creationId xmlns:a16="http://schemas.microsoft.com/office/drawing/2014/main" id="{D189BD37-9317-CE9F-52DB-3773888BECAA}"/>
              </a:ext>
            </a:extLst>
          </p:cNvPr>
          <p:cNvPicPr>
            <a:picLocks noChangeAspect="1"/>
          </p:cNvPicPr>
          <p:nvPr/>
        </p:nvPicPr>
        <p:blipFill>
          <a:blip r:embed="rId4" cstate="print">
            <a:lum bright="23000" contrast="35000"/>
          </a:blip>
          <a:srcRect l="17144" t="2723" r="16435" b="2497"/>
          <a:stretch>
            <a:fillRect/>
          </a:stretch>
        </p:blipFill>
        <p:spPr>
          <a:xfrm>
            <a:off x="3589019" y="26658973"/>
            <a:ext cx="3981035" cy="3583210"/>
          </a:xfrm>
          <a:prstGeom prst="rect">
            <a:avLst/>
          </a:prstGeom>
        </p:spPr>
      </p:pic>
    </p:spTree>
    <p:extLst>
      <p:ext uri="{BB962C8B-B14F-4D97-AF65-F5344CB8AC3E}">
        <p14:creationId xmlns:p14="http://schemas.microsoft.com/office/powerpoint/2010/main" val="27458117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13927</TotalTime>
  <Words>565</Words>
  <Application>Microsoft Office PowerPoint</Application>
  <PresentationFormat>Custom</PresentationFormat>
  <Paragraphs>58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Flexible Feedstock Waste-to-Energy Conversion System</vt:lpstr>
    </vt:vector>
  </TitlesOfParts>
  <Company>UCLA Library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your poster Author name, affiliation, email</dc:title>
  <dc:creator>William Carey</dc:creator>
  <cp:lastModifiedBy>Vicki Long</cp:lastModifiedBy>
  <cp:revision>97</cp:revision>
  <cp:lastPrinted>2018-09-14T00:57:12Z</cp:lastPrinted>
  <dcterms:created xsi:type="dcterms:W3CDTF">2015-02-24T18:33:10Z</dcterms:created>
  <dcterms:modified xsi:type="dcterms:W3CDTF">2024-05-31T18:20:26Z</dcterms:modified>
</cp:coreProperties>
</file>