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00"/>
    <a:srgbClr val="FF5050"/>
    <a:srgbClr val="FF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B1EFF8-192E-936E-AFB2-2A8C0C84C978}" v="212" dt="2026-04-27T21:24:52.0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2184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n Badgley" userId="S::abadgley@pittstate.edu::baec731b-5c5f-4ea0-bf1d-4d1db123e04f" providerId="AD" clId="Web-{32B1EFF8-192E-936E-AFB2-2A8C0C84C978}"/>
    <pc:docChg chg="modSld">
      <pc:chgData name="Alan Badgley" userId="S::abadgley@pittstate.edu::baec731b-5c5f-4ea0-bf1d-4d1db123e04f" providerId="AD" clId="Web-{32B1EFF8-192E-936E-AFB2-2A8C0C84C978}" dt="2026-04-27T21:24:52.046" v="207" actId="1076"/>
      <pc:docMkLst>
        <pc:docMk/>
      </pc:docMkLst>
      <pc:sldChg chg="addSp delSp modSp">
        <pc:chgData name="Alan Badgley" userId="S::abadgley@pittstate.edu::baec731b-5c5f-4ea0-bf1d-4d1db123e04f" providerId="AD" clId="Web-{32B1EFF8-192E-936E-AFB2-2A8C0C84C978}" dt="2026-04-27T21:24:52.046" v="207" actId="1076"/>
        <pc:sldMkLst>
          <pc:docMk/>
          <pc:sldMk cId="1166024468" sldId="256"/>
        </pc:sldMkLst>
        <pc:spChg chg="add del mod">
          <ac:chgData name="Alan Badgley" userId="S::abadgley@pittstate.edu::baec731b-5c5f-4ea0-bf1d-4d1db123e04f" providerId="AD" clId="Web-{32B1EFF8-192E-936E-AFB2-2A8C0C84C978}" dt="2026-04-27T21:23:59.044" v="204" actId="1076"/>
          <ac:spMkLst>
            <pc:docMk/>
            <pc:sldMk cId="1166024468" sldId="256"/>
            <ac:spMk id="2" creationId="{00000000-0000-0000-0000-000000000000}"/>
          </ac:spMkLst>
        </pc:spChg>
        <pc:spChg chg="del mod">
          <ac:chgData name="Alan Badgley" userId="S::abadgley@pittstate.edu::baec731b-5c5f-4ea0-bf1d-4d1db123e04f" providerId="AD" clId="Web-{32B1EFF8-192E-936E-AFB2-2A8C0C84C978}" dt="2026-04-27T21:23:51.856" v="203"/>
          <ac:spMkLst>
            <pc:docMk/>
            <pc:sldMk cId="1166024468" sldId="256"/>
            <ac:spMk id="6" creationId="{00000000-0000-0000-0000-000000000000}"/>
          </ac:spMkLst>
        </pc:spChg>
        <pc:spChg chg="mod">
          <ac:chgData name="Alan Badgley" userId="S::abadgley@pittstate.edu::baec731b-5c5f-4ea0-bf1d-4d1db123e04f" providerId="AD" clId="Web-{32B1EFF8-192E-936E-AFB2-2A8C0C84C978}" dt="2026-04-27T21:24:52.015" v="206" actId="1076"/>
          <ac:spMkLst>
            <pc:docMk/>
            <pc:sldMk cId="1166024468" sldId="256"/>
            <ac:spMk id="8" creationId="{EF9DA880-25AA-96B8-890E-5CE3FD3C95F3}"/>
          </ac:spMkLst>
        </pc:spChg>
        <pc:spChg chg="mod">
          <ac:chgData name="Alan Badgley" userId="S::abadgley@pittstate.edu::baec731b-5c5f-4ea0-bf1d-4d1db123e04f" providerId="AD" clId="Web-{32B1EFF8-192E-936E-AFB2-2A8C0C84C978}" dt="2026-04-27T21:24:52.046" v="207" actId="1076"/>
          <ac:spMkLst>
            <pc:docMk/>
            <pc:sldMk cId="1166024468" sldId="256"/>
            <ac:spMk id="9" creationId="{43CEFF3F-D57B-E158-FE9B-17B0B9289D18}"/>
          </ac:spMkLst>
        </pc:spChg>
        <pc:spChg chg="mod">
          <ac:chgData name="Alan Badgley" userId="S::abadgley@pittstate.edu::baec731b-5c5f-4ea0-bf1d-4d1db123e04f" providerId="AD" clId="Web-{32B1EFF8-192E-936E-AFB2-2A8C0C84C978}" dt="2026-04-27T21:24:51.983" v="205" actId="1076"/>
          <ac:spMkLst>
            <pc:docMk/>
            <pc:sldMk cId="1166024468" sldId="256"/>
            <ac:spMk id="11" creationId="{00000000-0000-0000-0000-000000000000}"/>
          </ac:spMkLst>
        </pc:spChg>
        <pc:graphicFrameChg chg="add mod modGraphic">
          <ac:chgData name="Alan Badgley" userId="S::abadgley@pittstate.edu::baec731b-5c5f-4ea0-bf1d-4d1db123e04f" providerId="AD" clId="Web-{32B1EFF8-192E-936E-AFB2-2A8C0C84C978}" dt="2026-04-27T21:23:17.074" v="199"/>
          <ac:graphicFrameMkLst>
            <pc:docMk/>
            <pc:sldMk cId="1166024468" sldId="256"/>
            <ac:graphicFrameMk id="4" creationId="{7FCD75DB-6E3E-1852-F90A-803C521D472E}"/>
          </ac:graphicFrameMkLst>
        </pc:graphicFrameChg>
      </pc:sldChg>
    </pc:docChg>
  </pc:docChgLst>
  <pc:docChgLst>
    <pc:chgData name="Alan Badgley" userId="baec731b-5c5f-4ea0-bf1d-4d1db123e04f" providerId="ADAL" clId="{A199B88B-C618-4C7A-BDFF-A959DFFEBFCC}"/>
    <pc:docChg chg="undo custSel modSld modMainMaster">
      <pc:chgData name="Alan Badgley" userId="baec731b-5c5f-4ea0-bf1d-4d1db123e04f" providerId="ADAL" clId="{A199B88B-C618-4C7A-BDFF-A959DFFEBFCC}" dt="2026-04-16T23:04:01.253" v="248" actId="404"/>
      <pc:docMkLst>
        <pc:docMk/>
      </pc:docMkLst>
      <pc:sldChg chg="modSp mod">
        <pc:chgData name="Alan Badgley" userId="baec731b-5c5f-4ea0-bf1d-4d1db123e04f" providerId="ADAL" clId="{A199B88B-C618-4C7A-BDFF-A959DFFEBFCC}" dt="2026-04-16T23:04:01.253" v="248" actId="404"/>
        <pc:sldMkLst>
          <pc:docMk/>
          <pc:sldMk cId="1166024468" sldId="256"/>
        </pc:sldMkLst>
        <pc:spChg chg="mod">
          <ac:chgData name="Alan Badgley" userId="baec731b-5c5f-4ea0-bf1d-4d1db123e04f" providerId="ADAL" clId="{A199B88B-C618-4C7A-BDFF-A959DFFEBFCC}" dt="2026-04-16T23:04:01.253" v="248" actId="404"/>
          <ac:spMkLst>
            <pc:docMk/>
            <pc:sldMk cId="1166024468" sldId="256"/>
            <ac:spMk id="8" creationId="{EF9DA880-25AA-96B8-890E-5CE3FD3C95F3}"/>
          </ac:spMkLst>
        </pc:spChg>
        <pc:spChg chg="mod">
          <ac:chgData name="Alan Badgley" userId="baec731b-5c5f-4ea0-bf1d-4d1db123e04f" providerId="ADAL" clId="{A199B88B-C618-4C7A-BDFF-A959DFFEBFCC}" dt="2026-04-16T23:03:53.315" v="246" actId="404"/>
          <ac:spMkLst>
            <pc:docMk/>
            <pc:sldMk cId="1166024468" sldId="256"/>
            <ac:spMk id="9" creationId="{43CEFF3F-D57B-E158-FE9B-17B0B9289D18}"/>
          </ac:spMkLst>
        </pc:spChg>
        <pc:spChg chg="mod">
          <ac:chgData name="Alan Badgley" userId="baec731b-5c5f-4ea0-bf1d-4d1db123e04f" providerId="ADAL" clId="{A199B88B-C618-4C7A-BDFF-A959DFFEBFCC}" dt="2026-04-16T23:03:41.909" v="244" actId="20577"/>
          <ac:spMkLst>
            <pc:docMk/>
            <pc:sldMk cId="1166024468" sldId="256"/>
            <ac:spMk id="11" creationId="{00000000-0000-0000-0000-000000000000}"/>
          </ac:spMkLst>
        </pc:spChg>
      </pc:sldChg>
      <pc:sldMasterChg chg="addSp delSp modSp mod">
        <pc:chgData name="Alan Badgley" userId="baec731b-5c5f-4ea0-bf1d-4d1db123e04f" providerId="ADAL" clId="{A199B88B-C618-4C7A-BDFF-A959DFFEBFCC}" dt="2026-04-16T22:59:16.231" v="67" actId="14100"/>
        <pc:sldMasterMkLst>
          <pc:docMk/>
          <pc:sldMasterMk cId="3010556334" sldId="2147483648"/>
        </pc:sldMasterMkLst>
        <pc:spChg chg="mod">
          <ac:chgData name="Alan Badgley" userId="baec731b-5c5f-4ea0-bf1d-4d1db123e04f" providerId="ADAL" clId="{A199B88B-C618-4C7A-BDFF-A959DFFEBFCC}" dt="2026-04-16T22:40:37.753" v="12" actId="14100"/>
          <ac:spMkLst>
            <pc:docMk/>
            <pc:sldMasterMk cId="3010556334" sldId="2147483648"/>
            <ac:spMk id="7" creationId="{CC77820B-80A9-938C-923F-DFD7EE5085FA}"/>
          </ac:spMkLst>
        </pc:spChg>
        <pc:spChg chg="mod">
          <ac:chgData name="Alan Badgley" userId="baec731b-5c5f-4ea0-bf1d-4d1db123e04f" providerId="ADAL" clId="{A199B88B-C618-4C7A-BDFF-A959DFFEBFCC}" dt="2026-04-16T22:59:16.231" v="67" actId="14100"/>
          <ac:spMkLst>
            <pc:docMk/>
            <pc:sldMasterMk cId="3010556334" sldId="2147483648"/>
            <ac:spMk id="20" creationId="{00000000-0000-0000-0000-000000000000}"/>
          </ac:spMkLst>
        </pc:spChg>
        <pc:picChg chg="add mod">
          <ac:chgData name="Alan Badgley" userId="baec731b-5c5f-4ea0-bf1d-4d1db123e04f" providerId="ADAL" clId="{A199B88B-C618-4C7A-BDFF-A959DFFEBFCC}" dt="2026-04-16T22:41:21.428" v="15" actId="1076"/>
          <ac:picMkLst>
            <pc:docMk/>
            <pc:sldMasterMk cId="3010556334" sldId="2147483648"/>
            <ac:picMk id="5" creationId="{A4F182B2-1489-D8C6-B6D3-451447106A73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70A4D4A-5B1E-15D6-C1C8-8CBEA0A6D8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FA6720-F3D6-8908-157F-066756BBED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ADC61-9611-4CF5-B046-247D73C75C4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0EFF47-BDDE-6379-93C0-15BED1E0AA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5E79A8-58E6-1E64-5896-EA135D1952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C4B08-04FC-48ED-B752-1F96A3269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89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C3700-4E6E-41C8-A1CD-FBB93D9A1A16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1DF10-258E-4D75-BCD7-1FA160A7F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5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1DF10-258E-4D75-BCD7-1FA160A7F1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94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314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428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7452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A37903-253C-495C-A455-0C1AF3C6D8FF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B03151-4F48-4956-92E0-3AE18BCF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64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A37903-253C-495C-A455-0C1AF3C6D8FF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B03151-4F48-4956-92E0-3AE18BCF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96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A37903-253C-495C-A455-0C1AF3C6D8FF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B03151-4F48-4956-92E0-3AE18BCF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96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1402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A37903-253C-495C-A455-0C1AF3C6D8FF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B03151-4F48-4956-92E0-3AE18BCF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35527" y="6358082"/>
            <a:ext cx="2133600" cy="365125"/>
          </a:xfrm>
          <a:prstGeom prst="rect">
            <a:avLst/>
          </a:prstGeom>
        </p:spPr>
        <p:txBody>
          <a:bodyPr/>
          <a:lstStyle/>
          <a:p>
            <a:fld id="{4CA37903-253C-495C-A455-0C1AF3C6D8FF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B03151-4F48-4956-92E0-3AE18BCF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8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A37903-253C-495C-A455-0C1AF3C6D8FF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B03151-4F48-4956-92E0-3AE18BCFE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33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084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encounteringinnovation.com/" TargetMode="External"/><Relationship Id="rId18" Type="http://schemas.openxmlformats.org/officeDocument/2006/relationships/hyperlink" Target="http://www.nima-psu.org/" TargetMode="External"/><Relationship Id="rId3" Type="http://schemas.openxmlformats.org/officeDocument/2006/relationships/slideLayout" Target="../slideLayouts/slideLayout3.xml"/><Relationship Id="rId21" Type="http://schemas.openxmlformats.org/officeDocument/2006/relationships/hyperlink" Target="https://www.encounteringinnovation.com/ei-annual-conference-2023" TargetMode="Externa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pittsburg.edu/" TargetMode="Externa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encounteringinnovation.com/operational-mission-alignment-diu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mailto:vicki.long@encounteringinnovation.com" TargetMode="Externa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35108" y="1064079"/>
            <a:ext cx="905256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35108" y="3657600"/>
            <a:ext cx="905256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26" idx="2"/>
          </p:cNvCxnSpPr>
          <p:nvPr userDrawn="1"/>
        </p:nvCxnSpPr>
        <p:spPr>
          <a:xfrm flipH="1" flipV="1">
            <a:off x="4561388" y="36576"/>
            <a:ext cx="9144" cy="621792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6" idx="0"/>
          </p:cNvCxnSpPr>
          <p:nvPr userDrawn="1"/>
        </p:nvCxnSpPr>
        <p:spPr>
          <a:xfrm flipH="1">
            <a:off x="4561388" y="36576"/>
            <a:ext cx="9144" cy="99021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 userDrawn="1"/>
        </p:nvSpPr>
        <p:spPr>
          <a:xfrm>
            <a:off x="35108" y="1041648"/>
            <a:ext cx="27265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kern="120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Technology / Capability Overview:</a:t>
            </a:r>
            <a:endParaRPr lang="en-US" sz="1400" kern="1200">
              <a:solidFill>
                <a:srgbClr val="0070C0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4571999" y="1064080"/>
            <a:ext cx="39371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kern="120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Relevance to Combatant Command or other Need:</a:t>
            </a:r>
            <a:endParaRPr lang="en-US" sz="1400" kern="1200">
              <a:solidFill>
                <a:srgbClr val="0070C0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35108" y="3624407"/>
            <a:ext cx="3673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kern="120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Past Performance of Technology and Company:</a:t>
            </a:r>
            <a:endParaRPr lang="en-US" sz="1400" kern="1200">
              <a:solidFill>
                <a:srgbClr val="0070C0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4571999" y="3655518"/>
            <a:ext cx="31134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kern="1200">
                <a:solidFill>
                  <a:srgbClr val="0070C0"/>
                </a:solidFill>
                <a:effectLst/>
                <a:latin typeface="+mn-lt"/>
                <a:ea typeface="+mn-ea"/>
                <a:cs typeface="+mn-cs"/>
              </a:rPr>
              <a:t>Maturity / Scalability / Cost / Schedule</a:t>
            </a:r>
            <a:endParaRPr lang="en-US" sz="1400" kern="1200">
              <a:solidFill>
                <a:srgbClr val="0070C0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 userDrawn="1"/>
        </p:nvSpPr>
        <p:spPr>
          <a:xfrm>
            <a:off x="4582379" y="390140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>
                <a:solidFill>
                  <a:schemeClr val="tx1"/>
                </a:solidFill>
              </a:rPr>
              <a:t>TRL :</a:t>
            </a:r>
          </a:p>
        </p:txBody>
      </p:sp>
      <p:sp>
        <p:nvSpPr>
          <p:cNvPr id="26" name="Rectangle 25"/>
          <p:cNvSpPr/>
          <p:nvPr userDrawn="1"/>
        </p:nvSpPr>
        <p:spPr>
          <a:xfrm>
            <a:off x="35108" y="36576"/>
            <a:ext cx="9070848" cy="621792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77820B-80A9-938C-923F-DFD7EE5085FA}"/>
              </a:ext>
            </a:extLst>
          </p:cNvPr>
          <p:cNvSpPr txBox="1"/>
          <p:nvPr userDrawn="1"/>
        </p:nvSpPr>
        <p:spPr>
          <a:xfrm>
            <a:off x="5306526" y="6263627"/>
            <a:ext cx="32026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hlinkClick r:id="rId13"/>
              </a:rPr>
              <a:t>www.encounteringinnovation.com</a:t>
            </a:r>
            <a:endParaRPr lang="en-U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hlinkClick r:id="rId14"/>
              </a:rPr>
              <a:t>vicki.long@encounteringinnovation.com</a:t>
            </a:r>
            <a:r>
              <a:rPr lang="en-US" sz="1000" dirty="0"/>
              <a:t> (All Docs)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rgbClr val="C00000"/>
                </a:solidFill>
                <a:hlinkClick r:id="rId15"/>
              </a:rPr>
              <a:t>Operational Mission Alignment / DIU Focus / Effort</a:t>
            </a:r>
            <a:endParaRPr lang="en-US" sz="1000" b="1" i="1" dirty="0"/>
          </a:p>
        </p:txBody>
      </p:sp>
      <p:pic>
        <p:nvPicPr>
          <p:cNvPr id="8" name="Picture 7" descr="Black text on a white background&#10;&#10;Description automatically generated">
            <a:hlinkClick r:id="rId16"/>
            <a:extLst>
              <a:ext uri="{FF2B5EF4-FFF2-40B4-BE49-F238E27FC236}">
                <a16:creationId xmlns:a16="http://schemas.microsoft.com/office/drawing/2014/main" id="{8F36BB1D-AE36-CA64-39AA-0F1C761D6071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772" y="6325958"/>
            <a:ext cx="781223" cy="226686"/>
          </a:xfrm>
          <a:prstGeom prst="rect">
            <a:avLst/>
          </a:prstGeom>
        </p:spPr>
      </p:pic>
      <p:pic>
        <p:nvPicPr>
          <p:cNvPr id="14" name="Picture 13" descr="A yellow and black logo&#10;&#10;Description automatically generated">
            <a:hlinkClick r:id="rId18"/>
            <a:extLst>
              <a:ext uri="{FF2B5EF4-FFF2-40B4-BE49-F238E27FC236}">
                <a16:creationId xmlns:a16="http://schemas.microsoft.com/office/drawing/2014/main" id="{FEE8C058-A6CB-8C19-3892-7B6A9627CD6A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599" y="6561776"/>
            <a:ext cx="846831" cy="193060"/>
          </a:xfrm>
          <a:prstGeom prst="rect">
            <a:avLst/>
          </a:prstGeom>
        </p:spPr>
      </p:pic>
      <p:pic>
        <p:nvPicPr>
          <p:cNvPr id="17" name="Picture 16" descr="A red background with white text&#10;&#10;Description automatically generated">
            <a:hlinkClick r:id="rId13"/>
            <a:extLst>
              <a:ext uri="{FF2B5EF4-FFF2-40B4-BE49-F238E27FC236}">
                <a16:creationId xmlns:a16="http://schemas.microsoft.com/office/drawing/2014/main" id="{39D024E8-1673-5DEF-3F47-A218B2EB2FF9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08" y="6398312"/>
            <a:ext cx="1148231" cy="38274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48F7DD9-49AA-00A8-6A8A-D48F5AA97B01}"/>
              </a:ext>
            </a:extLst>
          </p:cNvPr>
          <p:cNvSpPr txBox="1"/>
          <p:nvPr userDrawn="1"/>
        </p:nvSpPr>
        <p:spPr>
          <a:xfrm>
            <a:off x="1309195" y="6473281"/>
            <a:ext cx="227220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>
                <a:solidFill>
                  <a:srgbClr val="C00000"/>
                </a:solidFill>
              </a:rPr>
              <a:t>Di</a:t>
            </a:r>
            <a:r>
              <a:rPr lang="en-US" sz="800" b="1">
                <a:solidFill>
                  <a:srgbClr val="C00000"/>
                </a:solidFill>
              </a:rPr>
              <a:t>stribution B: Authorized to U.S. Government Agencies Only; Proprietary Information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6D3F685-5295-8B66-B530-8FE850DB5CAD}"/>
              </a:ext>
            </a:extLst>
          </p:cNvPr>
          <p:cNvSpPr/>
          <p:nvPr userDrawn="1"/>
        </p:nvSpPr>
        <p:spPr>
          <a:xfrm>
            <a:off x="1357438" y="6255985"/>
            <a:ext cx="550152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</a:t>
            </a:r>
            <a:r>
              <a:rPr lang="en-US" sz="14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F182B2-1489-D8C6-B6D3-451447106A73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143" y="6328200"/>
            <a:ext cx="1901382" cy="42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55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Firstlast@smallbiz.ur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0" y="152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u="none" strike="noStrike" dirty="0">
                <a:solidFill>
                  <a:srgbClr val="000000"/>
                </a:solidFill>
                <a:effectLst/>
                <a:highlight>
                  <a:srgbClr val="F5F5F5"/>
                </a:highlight>
                <a:latin typeface="Calibri" panose="020F0502020204030204" pitchFamily="34" charset="0"/>
              </a:rPr>
              <a:t>Title of Technology  (18 pt)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59913" y="3886200"/>
            <a:ext cx="39893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 number based on your assessment when applying</a:t>
            </a:r>
            <a:endParaRPr 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33884" y="1250453"/>
            <a:ext cx="2836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BLUF Statement goes here.  This is a 100 word statement or less. Don’t change font type or size. 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15527" y="1988298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Specific capabilities, packaging, characteristics that target the needs mentioned within the square on the chart above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Answer the question, “Why should they care?” relative to that square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 dirty="0"/>
              <a:t>Calibri (body), at least 12pt font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33884" y="3886200"/>
            <a:ext cx="45381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Status of the technology, demonstrations, special features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Some info about the company’s background to help communicate it capabilities and that it is stable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/>
              <a:t>Calibri (body), at least 12pt font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/>
              <a:t>Again, don’t change font to add more.  The space is your editor for how much information should go here.</a:t>
            </a:r>
            <a:endParaRPr lang="en-US" sz="1200"/>
          </a:p>
        </p:txBody>
      </p:sp>
      <p:sp>
        <p:nvSpPr>
          <p:cNvPr id="16" name="TextBox 15"/>
          <p:cNvSpPr txBox="1"/>
          <p:nvPr/>
        </p:nvSpPr>
        <p:spPr>
          <a:xfrm>
            <a:off x="-3708703" y="-2993991"/>
            <a:ext cx="967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Logo helpful here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70103" y="1230186"/>
            <a:ext cx="1684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(Descriptive </a:t>
            </a:r>
          </a:p>
          <a:p>
            <a:r>
              <a:rPr lang="en-US">
                <a:solidFill>
                  <a:srgbClr val="FF0000"/>
                </a:solidFill>
              </a:rPr>
              <a:t>graphic here </a:t>
            </a:r>
          </a:p>
          <a:p>
            <a:r>
              <a:rPr lang="en-US">
                <a:solidFill>
                  <a:srgbClr val="FF0000"/>
                </a:solidFill>
              </a:rPr>
              <a:t>is helpful)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673" y="2232494"/>
            <a:ext cx="45381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Description of the technology and its technical operation and capabilities.  Be careful with proprietary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Add a picture or artist’s conception if possible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/>
              <a:t>Focused on what it can do, not so much on how it works or on the way it is packaged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0"/>
              <a:t>Calibri (body), at least 12pt font</a:t>
            </a:r>
            <a:endParaRPr lang="en-US" sz="120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4AE31E2-353C-8386-147F-E9054B3D5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349" y="256907"/>
            <a:ext cx="677923" cy="623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FCD75DB-6E3E-1852-F90A-803C521D47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40142"/>
              </p:ext>
            </p:extLst>
          </p:nvPr>
        </p:nvGraphicFramePr>
        <p:xfrm>
          <a:off x="1315310" y="65425"/>
          <a:ext cx="3581400" cy="103384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47750">
                  <a:extLst>
                    <a:ext uri="{9D8B030D-6E8A-4147-A177-3AD203B41FA5}">
                      <a16:colId xmlns:a16="http://schemas.microsoft.com/office/drawing/2014/main" val="3304528224"/>
                    </a:ext>
                  </a:extLst>
                </a:gridCol>
                <a:gridCol w="2533650">
                  <a:extLst>
                    <a:ext uri="{9D8B030D-6E8A-4147-A177-3AD203B41FA5}">
                      <a16:colId xmlns:a16="http://schemas.microsoft.com/office/drawing/2014/main" val="2495612713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Company</a:t>
                      </a:r>
                      <a:endParaRPr lang="en-US" sz="2000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Small </a:t>
                      </a:r>
                      <a:r>
                        <a:rPr lang="en-US" sz="1000" b="1" i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Busines</a:t>
                      </a: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Company Name  (10 pt)</a:t>
                      </a: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23719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Website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9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www. SmallBiz.URL  (9 Pt)</a:t>
                      </a: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13858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9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State</a:t>
                      </a: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2241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POC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ts val="1050"/>
                        </a:lnSpc>
                        <a:buNone/>
                      </a:pPr>
                      <a:r>
                        <a:rPr lang="en-US" sz="9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First Last Name </a:t>
                      </a:r>
                      <a:endParaRPr lang="en-US" dirty="0"/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7538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Phone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9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(123) 456-9876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22760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050"/>
                        </a:lnSpc>
                        <a:buNone/>
                      </a:pPr>
                      <a:r>
                        <a:rPr lang="en-US" sz="9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1050"/>
                        </a:lnSpc>
                        <a:buNone/>
                      </a:pPr>
                      <a:r>
                        <a:rPr lang="en-US" sz="9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4"/>
                        </a:rPr>
                        <a:t>Firstlast@smallbiz.url</a:t>
                      </a:r>
                      <a:endParaRPr lang="en-US" sz="9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27432" marR="27432" marT="18288" marB="18288">
                    <a:lnL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83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152634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F6E8378-BDBD-00AD-96D6-7D6506707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29891"/>
              </p:ext>
            </p:extLst>
          </p:nvPr>
        </p:nvGraphicFramePr>
        <p:xfrm>
          <a:off x="4662646" y="4177204"/>
          <a:ext cx="4405154" cy="2019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362">
                  <a:extLst>
                    <a:ext uri="{9D8B030D-6E8A-4147-A177-3AD203B41FA5}">
                      <a16:colId xmlns:a16="http://schemas.microsoft.com/office/drawing/2014/main" val="551447944"/>
                    </a:ext>
                  </a:extLst>
                </a:gridCol>
                <a:gridCol w="3288792">
                  <a:extLst>
                    <a:ext uri="{9D8B030D-6E8A-4147-A177-3AD203B41FA5}">
                      <a16:colId xmlns:a16="http://schemas.microsoft.com/office/drawing/2014/main" val="2787784160"/>
                    </a:ext>
                  </a:extLst>
                </a:gridCol>
              </a:tblGrid>
              <a:tr h="67166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Scalability:</a:t>
                      </a:r>
                    </a:p>
                  </a:txBody>
                  <a:tcPr marL="27432" marR="27432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Important scaling features if possible 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bigger, smaller, lighter, cheaper, faster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</a:rPr>
                        <a:t>Cost projections if available, estimates if possible but be realistic</a:t>
                      </a:r>
                    </a:p>
                  </a:txBody>
                  <a:tcPr marL="27432" marR="27432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308496"/>
                  </a:ext>
                </a:extLst>
              </a:tr>
              <a:tr h="671665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 to Market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with Current 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Financial Plans:</a:t>
                      </a:r>
                    </a:p>
                  </a:txBody>
                  <a:tcPr marL="27432" marR="27432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Estimated timeline for ramping up into a product, if possible, under current funding plans.</a:t>
                      </a:r>
                    </a:p>
                  </a:txBody>
                  <a:tcPr marL="27432" marR="27432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9550190"/>
                  </a:ext>
                </a:extLst>
              </a:tr>
              <a:tr h="671665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 to Market</a:t>
                      </a:r>
                      <a:br>
                        <a:rPr lang="en-US" sz="12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with Financial Assistance:</a:t>
                      </a:r>
                    </a:p>
                  </a:txBody>
                  <a:tcPr marL="27432" marR="27432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How would your timeline change with additional funding, and how much?  If you can achieve TRL 9 / production w/in 12 months, what would it take?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27432" marR="27432" marT="18288" marB="182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45583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F022697-54F2-6361-F342-CABCF20BA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280172"/>
              </p:ext>
            </p:extLst>
          </p:nvPr>
        </p:nvGraphicFramePr>
        <p:xfrm>
          <a:off x="4640548" y="1281953"/>
          <a:ext cx="4376794" cy="719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490">
                  <a:extLst>
                    <a:ext uri="{9D8B030D-6E8A-4147-A177-3AD203B41FA5}">
                      <a16:colId xmlns:a16="http://schemas.microsoft.com/office/drawing/2014/main" val="859544329"/>
                    </a:ext>
                  </a:extLst>
                </a:gridCol>
                <a:gridCol w="3194304">
                  <a:extLst>
                    <a:ext uri="{9D8B030D-6E8A-4147-A177-3AD203B41FA5}">
                      <a16:colId xmlns:a16="http://schemas.microsoft.com/office/drawing/2014/main" val="2317368400"/>
                    </a:ext>
                  </a:extLst>
                </a:gridCol>
              </a:tblGrid>
              <a:tr h="274715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Operational Mission</a:t>
                      </a:r>
                      <a:br>
                        <a:rPr lang="en-US" sz="10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Alignment:</a:t>
                      </a:r>
                    </a:p>
                  </a:txBody>
                  <a:tcPr marL="27432" marR="27432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EI Website/Application/Operational Mission Alignment</a:t>
                      </a:r>
                    </a:p>
                  </a:txBody>
                  <a:tcPr marL="27432" marR="27432" marT="18288" marB="1828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8819844"/>
                  </a:ext>
                </a:extLst>
              </a:tr>
              <a:tr h="156106">
                <a:tc>
                  <a:txBody>
                    <a:bodyPr/>
                    <a:lstStyle/>
                    <a:p>
                      <a:r>
                        <a:rPr lang="en-US" sz="1000" b="1" dirty="0"/>
                        <a:t>DIU Area of Focus:</a:t>
                      </a:r>
                    </a:p>
                  </a:txBody>
                  <a:tcPr marL="27432" marR="27432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/>
                        <a:t>DIU or EI Website, Area of Focus – One of Seven Titles Here</a:t>
                      </a:r>
                    </a:p>
                  </a:txBody>
                  <a:tcPr marL="27432" marR="27432" marT="18288" marB="1828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8709158"/>
                  </a:ext>
                </a:extLst>
              </a:tr>
              <a:tr h="152074">
                <a:tc>
                  <a:txBody>
                    <a:bodyPr/>
                    <a:lstStyle/>
                    <a:p>
                      <a:r>
                        <a:rPr lang="en-US" sz="1000" b="1" dirty="0"/>
                        <a:t>DIU Line of Effort:</a:t>
                      </a:r>
                    </a:p>
                  </a:txBody>
                  <a:tcPr marL="27432" marR="27432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/>
                        <a:t>From each Area of Focus are Secondary Lines of Effort</a:t>
                      </a:r>
                    </a:p>
                  </a:txBody>
                  <a:tcPr marL="27432" marR="27432" marT="18288" marB="1828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96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024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A7973E8265754CA1E2FD139ED56F3B" ma:contentTypeVersion="16" ma:contentTypeDescription="Create a new document." ma:contentTypeScope="" ma:versionID="e3d5066dfd99f8e65ca7e7a5badadd12">
  <xsd:schema xmlns:xsd="http://www.w3.org/2001/XMLSchema" xmlns:xs="http://www.w3.org/2001/XMLSchema" xmlns:p="http://schemas.microsoft.com/office/2006/metadata/properties" xmlns:ns3="df75d510-26c7-4465-96de-7021dcf712d2" xmlns:ns4="45b146bb-aedf-49a9-a056-2bd4d6ac24d7" targetNamespace="http://schemas.microsoft.com/office/2006/metadata/properties" ma:root="true" ma:fieldsID="31d559b7ab1bd2db6d5d4f4db2c67ea9" ns3:_="" ns4:_="">
    <xsd:import namespace="df75d510-26c7-4465-96de-7021dcf712d2"/>
    <xsd:import namespace="45b146bb-aedf-49a9-a056-2bd4d6ac24d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75d510-26c7-4465-96de-7021dcf712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b146bb-aedf-49a9-a056-2bd4d6ac24d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f75d510-26c7-4465-96de-7021dcf712d2" xsi:nil="true"/>
  </documentManagement>
</p:properties>
</file>

<file path=customXml/itemProps1.xml><?xml version="1.0" encoding="utf-8"?>
<ds:datastoreItem xmlns:ds="http://schemas.openxmlformats.org/officeDocument/2006/customXml" ds:itemID="{A7D23FAB-16BC-4D42-A464-D2A5F50254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0B7FEF-20AA-4B44-A99A-2A6D61DF0B58}">
  <ds:schemaRefs>
    <ds:schemaRef ds:uri="45b146bb-aedf-49a9-a056-2bd4d6ac24d7"/>
    <ds:schemaRef ds:uri="df75d510-26c7-4465-96de-7021dcf712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24F6FB7-C1E5-4C2F-B466-4C92F5AD6E5D}">
  <ds:schemaRefs>
    <ds:schemaRef ds:uri="45b146bb-aedf-49a9-a056-2bd4d6ac24d7"/>
    <ds:schemaRef ds:uri="df75d510-26c7-4465-96de-7021dcf712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372</Words>
  <Application>Microsoft Office PowerPoint</Application>
  <PresentationFormat>On-screen Show (4:3)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Carey</dc:creator>
  <cp:lastModifiedBy>Alan Badgley</cp:lastModifiedBy>
  <cp:revision>32</cp:revision>
  <cp:lastPrinted>2018-05-03T18:13:54Z</cp:lastPrinted>
  <dcterms:created xsi:type="dcterms:W3CDTF">2017-09-08T04:01:12Z</dcterms:created>
  <dcterms:modified xsi:type="dcterms:W3CDTF">2026-04-27T22:24:47Z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0x010100B8A7973E8265754CA1E2FD139ED56F3B</vt:lpwstr>
  </property>
</Properties>
</file>